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72" r:id="rId7"/>
    <p:sldId id="273" r:id="rId8"/>
    <p:sldId id="274" r:id="rId9"/>
    <p:sldId id="275" r:id="rId10"/>
    <p:sldId id="276" r:id="rId11"/>
    <p:sldId id="263" r:id="rId12"/>
    <p:sldId id="262" r:id="rId13"/>
    <p:sldId id="291" r:id="rId14"/>
    <p:sldId id="278" r:id="rId15"/>
    <p:sldId id="265" r:id="rId16"/>
    <p:sldId id="266" r:id="rId17"/>
    <p:sldId id="292" r:id="rId18"/>
    <p:sldId id="279" r:id="rId19"/>
    <p:sldId id="267" r:id="rId20"/>
    <p:sldId id="271" r:id="rId21"/>
    <p:sldId id="293" r:id="rId22"/>
    <p:sldId id="280" r:id="rId23"/>
    <p:sldId id="299" r:id="rId24"/>
    <p:sldId id="296" r:id="rId25"/>
    <p:sldId id="294" r:id="rId26"/>
    <p:sldId id="287" r:id="rId27"/>
    <p:sldId id="288" r:id="rId28"/>
    <p:sldId id="289" r:id="rId29"/>
    <p:sldId id="295" r:id="rId30"/>
    <p:sldId id="281" r:id="rId31"/>
    <p:sldId id="298" r:id="rId32"/>
    <p:sldId id="282" r:id="rId33"/>
    <p:sldId id="283" r:id="rId34"/>
    <p:sldId id="284" r:id="rId35"/>
    <p:sldId id="277" r:id="rId36"/>
    <p:sldId id="28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0-1</c:v>
                </c:pt>
              </c:strCache>
            </c:strRef>
          </c:tx>
          <c:dLbls>
            <c:showVal val="1"/>
          </c:dLbls>
          <c:cat>
            <c:strRef>
              <c:f>Sheet1!$A$2:$A$4</c:f>
              <c:strCache>
                <c:ptCount val="3"/>
                <c:pt idx="0">
                  <c:v>House</c:v>
                </c:pt>
                <c:pt idx="1">
                  <c:v>Condo</c:v>
                </c:pt>
                <c:pt idx="2">
                  <c:v>Rental</c:v>
                </c:pt>
              </c:strCache>
            </c:strRef>
          </c:cat>
          <c:val>
            <c:numRef>
              <c:f>Sheet1!$B$2:$B$4</c:f>
              <c:numCache>
                <c:formatCode>General</c:formatCode>
                <c:ptCount val="3"/>
                <c:pt idx="0">
                  <c:v>31</c:v>
                </c:pt>
                <c:pt idx="1">
                  <c:v>254</c:v>
                </c:pt>
                <c:pt idx="2">
                  <c:v>332</c:v>
                </c:pt>
              </c:numCache>
            </c:numRef>
          </c:val>
        </c:ser>
        <c:ser>
          <c:idx val="1"/>
          <c:order val="1"/>
          <c:tx>
            <c:strRef>
              <c:f>Sheet1!$C$1</c:f>
              <c:strCache>
                <c:ptCount val="1"/>
                <c:pt idx="0">
                  <c:v>1.10-2</c:v>
                </c:pt>
              </c:strCache>
            </c:strRef>
          </c:tx>
          <c:dLbls>
            <c:showVal val="1"/>
          </c:dLbls>
          <c:cat>
            <c:strRef>
              <c:f>Sheet1!$A$2:$A$4</c:f>
              <c:strCache>
                <c:ptCount val="3"/>
                <c:pt idx="0">
                  <c:v>House</c:v>
                </c:pt>
                <c:pt idx="1">
                  <c:v>Condo</c:v>
                </c:pt>
                <c:pt idx="2">
                  <c:v>Rental</c:v>
                </c:pt>
              </c:strCache>
            </c:strRef>
          </c:cat>
          <c:val>
            <c:numRef>
              <c:f>Sheet1!$C$2:$C$4</c:f>
              <c:numCache>
                <c:formatCode>General</c:formatCode>
                <c:ptCount val="3"/>
                <c:pt idx="0">
                  <c:v>238</c:v>
                </c:pt>
                <c:pt idx="1">
                  <c:v>939</c:v>
                </c:pt>
                <c:pt idx="2">
                  <c:v>1020</c:v>
                </c:pt>
              </c:numCache>
            </c:numRef>
          </c:val>
        </c:ser>
        <c:ser>
          <c:idx val="2"/>
          <c:order val="2"/>
          <c:tx>
            <c:strRef>
              <c:f>Sheet1!$D$1</c:f>
              <c:strCache>
                <c:ptCount val="1"/>
                <c:pt idx="0">
                  <c:v>2.01-3</c:v>
                </c:pt>
              </c:strCache>
            </c:strRef>
          </c:tx>
          <c:dLbls>
            <c:showVal val="1"/>
          </c:dLbls>
          <c:cat>
            <c:strRef>
              <c:f>Sheet1!$A$2:$A$4</c:f>
              <c:strCache>
                <c:ptCount val="3"/>
                <c:pt idx="0">
                  <c:v>House</c:v>
                </c:pt>
                <c:pt idx="1">
                  <c:v>Condo</c:v>
                </c:pt>
                <c:pt idx="2">
                  <c:v>Rental</c:v>
                </c:pt>
              </c:strCache>
            </c:strRef>
          </c:cat>
          <c:val>
            <c:numRef>
              <c:f>Sheet1!$D$2:$D$4</c:f>
              <c:numCache>
                <c:formatCode>General</c:formatCode>
                <c:ptCount val="3"/>
                <c:pt idx="0">
                  <c:v>511</c:v>
                </c:pt>
                <c:pt idx="1">
                  <c:v>655</c:v>
                </c:pt>
                <c:pt idx="2">
                  <c:v>624</c:v>
                </c:pt>
              </c:numCache>
            </c:numRef>
          </c:val>
        </c:ser>
        <c:ser>
          <c:idx val="3"/>
          <c:order val="3"/>
          <c:tx>
            <c:strRef>
              <c:f>Sheet1!$E$1</c:f>
              <c:strCache>
                <c:ptCount val="1"/>
                <c:pt idx="0">
                  <c:v>3.01+</c:v>
                </c:pt>
              </c:strCache>
            </c:strRef>
          </c:tx>
          <c:dLbls>
            <c:showVal val="1"/>
          </c:dLbls>
          <c:cat>
            <c:strRef>
              <c:f>Sheet1!$A$2:$A$4</c:f>
              <c:strCache>
                <c:ptCount val="3"/>
                <c:pt idx="0">
                  <c:v>House</c:v>
                </c:pt>
                <c:pt idx="1">
                  <c:v>Condo</c:v>
                </c:pt>
                <c:pt idx="2">
                  <c:v>Rental</c:v>
                </c:pt>
              </c:strCache>
            </c:strRef>
          </c:cat>
          <c:val>
            <c:numRef>
              <c:f>Sheet1!$E$2:$E$4</c:f>
              <c:numCache>
                <c:formatCode>General</c:formatCode>
                <c:ptCount val="3"/>
                <c:pt idx="0">
                  <c:v>1775</c:v>
                </c:pt>
                <c:pt idx="1">
                  <c:v>707</c:v>
                </c:pt>
                <c:pt idx="2">
                  <c:v>579</c:v>
                </c:pt>
              </c:numCache>
            </c:numRef>
          </c:val>
        </c:ser>
        <c:overlap val="100"/>
        <c:axId val="111551232"/>
        <c:axId val="111553152"/>
      </c:barChart>
      <c:catAx>
        <c:axId val="111551232"/>
        <c:scaling>
          <c:orientation val="minMax"/>
        </c:scaling>
        <c:axPos val="b"/>
        <c:tickLblPos val="nextTo"/>
        <c:crossAx val="111553152"/>
        <c:crosses val="autoZero"/>
        <c:auto val="1"/>
        <c:lblAlgn val="ctr"/>
        <c:lblOffset val="100"/>
      </c:catAx>
      <c:valAx>
        <c:axId val="111553152"/>
        <c:scaling>
          <c:orientation val="minMax"/>
        </c:scaling>
        <c:axPos val="l"/>
        <c:majorGridlines/>
        <c:numFmt formatCode="General" sourceLinked="1"/>
        <c:tickLblPos val="nextTo"/>
        <c:crossAx val="111551232"/>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9A715A7-36B4-4285-A837-198387F6536A}" type="datetimeFigureOut">
              <a:rPr lang="en-US"/>
              <a:pPr>
                <a:defRPr/>
              </a:pPr>
              <a:t>9/24/2008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485B6F0-8AE9-4909-8DAA-3A2265F55D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CFDC4-34CD-4ECD-9DC0-25603904065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81DE91-6EA0-430B-AD85-0F50527B206F}"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60F9F3-0E08-4821-8F59-EDA0FCFDC94C}"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46FBA-1919-44CC-8B28-91E2AFC1D4E2}"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0091F-B2E7-49CE-8FCB-E551D2CA1680}"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DDEB4-A6C8-4C85-9DCF-DA57E6CED91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23C4DF-8946-4EB9-A5C4-E3995B8D812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28D26-81F7-4BF8-9462-635C4B504EEB}"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A5D8F7-A19B-4321-B3D7-C3D2AB84F999}"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1B6807-9F15-4114-958A-914778F9312B}"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422B7-8100-4BB6-B515-1BBEA964976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5A67D5-447B-4C3E-B639-CA93B73DF23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029E0-71CC-4200-B8E9-98A360591EAE}"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B6BC86-59ED-420F-A4A1-54C2D1DD633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D81936-E6A8-4809-A81E-A1ABADCEB8AE}"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85B6F0-8AE9-4909-8DAA-3A2265F55D9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D81936-E6A8-4809-A81E-A1ABADCEB8AE}"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85B6F0-8AE9-4909-8DAA-3A2265F55D9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846ECE8-2BE9-4CD3-B6D3-11839A1F4CF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7319E52-8618-410C-A870-AECD9235217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6D161E5-D159-4B62-ABE4-9DA4668DC9CC}"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85B6F0-8AE9-4909-8DAA-3A2265F55D9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A1166-75C5-4870-B9B2-DD036950A65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34603-3ADA-4A49-84CE-68DF7189704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786B9-D38D-4CF0-BE28-D2B7107213EC}"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786B9-D38D-4CF0-BE28-D2B7107213E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85AEB-C045-43B9-8D2D-27F4FA8C9F9B}"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4AEAD-BF70-419F-9938-E153D9BEC75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01DDD-515D-4E8C-BB63-FC6AD17BF3B2}"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631E3-BBCF-41F5-B5BD-E5F5ED0F1C8E}"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39379-E5DD-4F7C-A264-898385B92FA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A6430-AD36-43B2-844F-54E51170A508}"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7BF11-3F40-41E8-A7D8-9AB8025E023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2789A-D5FC-46D9-AB57-DBAC5549F2DF}"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CF5D7-0743-4209-9F1D-8D59B300F73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53247-9032-4065-AE0C-20A4CA34C70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86E2D9F-EB4A-47D3-9496-1E70B42C6400}" type="datetimeFigureOut">
              <a:rPr lang="en-US"/>
              <a:pPr>
                <a:defRPr/>
              </a:pPr>
              <a:t>9/24/2008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FAA9E55-CAFF-41E5-9EB5-62C5F33AC21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702DAB4-0F01-4160-97C2-D345A0B843E6}" type="datetimeFigureOut">
              <a:rPr lang="en-US"/>
              <a:pPr>
                <a:defRPr/>
              </a:pPr>
              <a:t>9/24/2008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D0EB108-5076-4F2E-B2FB-B8A6F44DD2B2}" type="slidenum">
              <a:rPr lang="en-US"/>
              <a:pPr>
                <a:defRPr/>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7E6C4E-E4B9-4E60-A7F0-8B41CB86520F}" type="datetimeFigureOut">
              <a:rPr lang="en-US"/>
              <a:pPr>
                <a:defRPr/>
              </a:pPr>
              <a:t>9/24/2008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2CB3495-66DC-4187-A9C6-E3BF199C587F}" type="slidenum">
              <a:rPr lang="en-US"/>
              <a:pPr>
                <a:defRPr/>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6526CB1-AF50-4C46-815B-5DC7F3BD57E2}" type="datetimeFigureOut">
              <a:rPr lang="en-US"/>
              <a:pPr>
                <a:defRPr/>
              </a:pPr>
              <a:t>9/24/2008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A9C7CE-F654-4161-BDAA-59E630C6FE4C}" type="slidenum">
              <a:rPr lang="en-US"/>
              <a:pPr>
                <a:defRPr/>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DD38AA-CB96-40D7-8956-1554945EEF4A}" type="datetimeFigureOut">
              <a:rPr lang="en-US"/>
              <a:pPr>
                <a:defRPr/>
              </a:pPr>
              <a:t>9/24/2008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A4D2BC-47B9-4461-95A3-45B2B5F7EA5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75113C0-ECAA-4573-8BC8-FBB20AAA977A}" type="datetimeFigureOut">
              <a:rPr lang="en-US"/>
              <a:pPr>
                <a:defRPr/>
              </a:pPr>
              <a:t>9/24/2008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0E39543-660D-48C8-A0F6-061D2A8839D6}" type="slidenum">
              <a:rPr lang="en-US"/>
              <a:pPr>
                <a:defRPr/>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06B3D88-68EB-4E1A-986C-354DCA823730}" type="datetimeFigureOut">
              <a:rPr lang="en-US"/>
              <a:pPr>
                <a:defRPr/>
              </a:pPr>
              <a:t>9/24/2008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490CD6-419F-436E-A907-4D5CA5897675}" type="slidenum">
              <a:rPr lang="en-US"/>
              <a:pPr>
                <a:defRPr/>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B4A693E-DBCE-493F-98AA-6826B350EF17}" type="datetimeFigureOut">
              <a:rPr lang="en-US"/>
              <a:pPr>
                <a:defRPr/>
              </a:pPr>
              <a:t>9/24/2008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DDDDE5E-7779-4083-BBA5-8E48F95F34CA}" type="slidenum">
              <a:rPr lang="en-US"/>
              <a:pPr>
                <a:defRPr/>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8A4F869-0459-4B30-B38F-92F1DBD216BB}" type="datetimeFigureOut">
              <a:rPr lang="en-US"/>
              <a:pPr>
                <a:defRPr/>
              </a:pPr>
              <a:t>9/24/2008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1D578EC-43F9-4C23-937A-A60CC195674A}" type="slidenum">
              <a:rPr lang="en-US"/>
              <a:pPr>
                <a:defRPr/>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AC9D833-2918-47DC-BD8A-2B8CA1A65522}" type="datetimeFigureOut">
              <a:rPr lang="en-US"/>
              <a:pPr>
                <a:defRPr/>
              </a:pPr>
              <a:t>9/24/2008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50D7819-2CAE-4E5E-8286-C76BFDB0C464}" type="slidenum">
              <a:rPr lang="en-US"/>
              <a:pPr>
                <a:defRPr/>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84FC688-3906-41E3-A5B5-4086271B9378}" type="datetimeFigureOut">
              <a:rPr lang="en-US"/>
              <a:pPr>
                <a:defRPr/>
              </a:pPr>
              <a:t>9/24/2008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2D45E39-3513-434D-AA10-E536D5F6C12F}" type="slidenum">
              <a:rPr lang="en-US"/>
              <a:pPr>
                <a:defRPr/>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10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FAC9F48-004F-4754-AA8E-D88E8DB1B2A5}" type="datetimeFigureOut">
              <a:rPr lang="en-US"/>
              <a:pPr>
                <a:defRPr/>
              </a:pPr>
              <a:t>9/24/2008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F05985B-4344-4B38-AD21-5E838912E0DA}" type="slidenum">
              <a:rPr lang="en-US"/>
              <a:pPr>
                <a:defRPr/>
              </a:pPr>
              <a:t>‹#›</a:t>
            </a:fld>
            <a:endParaRPr lang="en-US"/>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Office_Excel_Worksheet2.xlsx"/><Relationship Id="rId5" Type="http://schemas.openxmlformats.org/officeDocument/2006/relationships/image" Target="../media/image15.jpeg"/><Relationship Id="rId4" Type="http://schemas.openxmlformats.org/officeDocument/2006/relationships/hyperlink" Target="http://images.google.com/imgres?imgurl=http://www.dkimages.com/discover/previews/1051/90053948.JPG&amp;imgrefurl=http://www.dkimages.com/discover/DKIMAGES/Discover/Home/Geography/North-America/United-States/Travellers-Needs/Practical-Information/Personal-Security-and-Health/Police/Florida/Policeman-and-Patrol-Car/Policeman-and-Patrol-Car-1.html&amp;h=512&amp;w=768&amp;sz=89&amp;hl=en&amp;start=8&amp;tbnid=a5R1rl2hJQRnjM:&amp;tbnh=95&amp;tbnw=142&amp;prev=/images?q=policeman&amp;gbv=2&amp;hl=en"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Office_Excel_Worksheet3.xlsx"/><Relationship Id="rId5" Type="http://schemas.openxmlformats.org/officeDocument/2006/relationships/image" Target="../media/image17.jpeg"/><Relationship Id="rId4" Type="http://schemas.openxmlformats.org/officeDocument/2006/relationships/hyperlink" Target="http://images.google.com/imgres?imgurl=http://mhanewsnow.typepad.com/photos/uncategorized/physical_therapist_week.jpg&amp;imgrefurl=http://mhanewsnow.typepad.com/aroundthestate/whitfield/index.html&amp;h=288&amp;w=360&amp;sz=106&amp;hl=en&amp;start=11&amp;tbnid=YoUTMs-a5BZbOM:&amp;tbnh=97&amp;tbnw=121&amp;prev=/images?q=physical+therapist&amp;gbv=2&amp;hl=en"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Office_Excel_Worksheet4.xlsx"/><Relationship Id="rId5" Type="http://schemas.openxmlformats.org/officeDocument/2006/relationships/image" Target="../media/image19.jpeg"/><Relationship Id="rId4" Type="http://schemas.openxmlformats.org/officeDocument/2006/relationships/hyperlink" Target="http://images.google.com/imgres?imgurl=http://www.whitehouse.gov/omb/budget/fy2006/images/education-2.jpg&amp;imgrefurl=http://www.whitehouse.gov/omb/budget/fy2006/education.html&amp;h=418&amp;w=640&amp;sz=66&amp;hl=en&amp;start=2&amp;tbnid=vo2xOp1uFcKGGM:&amp;tbnh=89&amp;tbnw=137&amp;prev=/images?q=school+teacher&amp;gbv=2&amp;hl=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4800" dirty="0" smtClean="0"/>
              <a:t>Honolulu Housing Affordability By Occupation</a:t>
            </a:r>
            <a:endParaRPr lang="en-US" sz="4800" dirty="0"/>
          </a:p>
        </p:txBody>
      </p:sp>
      <p:sp>
        <p:nvSpPr>
          <p:cNvPr id="8195" name="Subtitle 2"/>
          <p:cNvSpPr>
            <a:spLocks noGrp="1"/>
          </p:cNvSpPr>
          <p:nvPr>
            <p:ph type="subTitle" idx="1"/>
          </p:nvPr>
        </p:nvSpPr>
        <p:spPr>
          <a:xfrm>
            <a:off x="533400" y="3228975"/>
            <a:ext cx="7854950" cy="1752600"/>
          </a:xfrm>
        </p:spPr>
        <p:txBody>
          <a:bodyPr/>
          <a:lstStyle/>
          <a:p>
            <a:pPr marR="0" eaLnBrk="1" hangingPunct="1"/>
            <a:r>
              <a:rPr lang="en-US" dirty="0" smtClean="0"/>
              <a:t>Charles P. Wathen</a:t>
            </a:r>
          </a:p>
          <a:p>
            <a:pPr marR="0" eaLnBrk="1" hangingPunct="1"/>
            <a:r>
              <a:rPr lang="en-US" dirty="0" smtClean="0"/>
              <a:t>September 25, 2008</a:t>
            </a:r>
          </a:p>
        </p:txBody>
      </p:sp>
      <p:pic>
        <p:nvPicPr>
          <p:cNvPr id="5" name="Picture 4" descr="Hononlulu Chamber of Commerce.jpg"/>
          <p:cNvPicPr>
            <a:picLocks noChangeAspect="1"/>
          </p:cNvPicPr>
          <p:nvPr/>
        </p:nvPicPr>
        <p:blipFill>
          <a:blip r:embed="rId3"/>
          <a:stretch>
            <a:fillRect/>
          </a:stretch>
        </p:blipFill>
        <p:spPr>
          <a:xfrm>
            <a:off x="685800" y="4876801"/>
            <a:ext cx="7620000" cy="15240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mtClean="0"/>
              <a:t>Analysis Sample</a:t>
            </a:r>
          </a:p>
        </p:txBody>
      </p:sp>
      <p:graphicFrame>
        <p:nvGraphicFramePr>
          <p:cNvPr id="1026" name="Object 5"/>
          <p:cNvGraphicFramePr>
            <a:graphicFrameLocks noChangeAspect="1"/>
          </p:cNvGraphicFramePr>
          <p:nvPr/>
        </p:nvGraphicFramePr>
        <p:xfrm>
          <a:off x="76200" y="2209800"/>
          <a:ext cx="8991600" cy="4283075"/>
        </p:xfrm>
        <a:graphic>
          <a:graphicData uri="http://schemas.openxmlformats.org/presentationml/2006/ole">
            <p:oleObj spid="_x0000_s1026" name="Worksheet" r:id="rId4" imgW="13209968" imgH="6290952" progId="Excel.Sheet.8">
              <p:embed/>
            </p:oleObj>
          </a:graphicData>
        </a:graphic>
      </p:graphicFrame>
      <p:sp>
        <p:nvSpPr>
          <p:cNvPr id="4" name="Down Arrow 3"/>
          <p:cNvSpPr/>
          <p:nvPr/>
        </p:nvSpPr>
        <p:spPr>
          <a:xfrm>
            <a:off x="762000" y="1752600"/>
            <a:ext cx="609600" cy="2743200"/>
          </a:xfrm>
          <a:prstGeom prst="downArrow">
            <a:avLst/>
          </a:prstGeom>
          <a:solidFill>
            <a:schemeClr val="accent1">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1200" b="1" dirty="0" err="1">
                <a:solidFill>
                  <a:schemeClr val="tx1"/>
                </a:solidFill>
              </a:rPr>
              <a:t>Occupat</a:t>
            </a:r>
            <a:r>
              <a:rPr lang="en-US" sz="1200" b="1" dirty="0">
                <a:solidFill>
                  <a:schemeClr val="tx1"/>
                </a:solidFill>
              </a:rPr>
              <a:t> ion</a:t>
            </a:r>
          </a:p>
        </p:txBody>
      </p:sp>
      <p:sp>
        <p:nvSpPr>
          <p:cNvPr id="6" name="Down Arrow 5"/>
          <p:cNvSpPr/>
          <p:nvPr/>
        </p:nvSpPr>
        <p:spPr>
          <a:xfrm>
            <a:off x="2743200" y="1752600"/>
            <a:ext cx="533400" cy="2743200"/>
          </a:xfrm>
          <a:prstGeom prst="downArrow">
            <a:avLst/>
          </a:prstGeom>
          <a:solidFill>
            <a:schemeClr val="accent1">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1200" b="1" dirty="0">
                <a:solidFill>
                  <a:schemeClr val="tx1"/>
                </a:solidFill>
              </a:rPr>
              <a:t>Income</a:t>
            </a:r>
          </a:p>
        </p:txBody>
      </p:sp>
      <p:sp>
        <p:nvSpPr>
          <p:cNvPr id="7" name="Down Arrow 6"/>
          <p:cNvSpPr/>
          <p:nvPr/>
        </p:nvSpPr>
        <p:spPr>
          <a:xfrm>
            <a:off x="3962400" y="1752600"/>
            <a:ext cx="609600" cy="2743200"/>
          </a:xfrm>
          <a:prstGeom prst="downArrow">
            <a:avLst/>
          </a:prstGeom>
          <a:solidFill>
            <a:schemeClr val="accent1">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1200" b="1" dirty="0">
                <a:solidFill>
                  <a:schemeClr val="tx1"/>
                </a:solidFill>
              </a:rPr>
              <a:t>Year</a:t>
            </a:r>
          </a:p>
        </p:txBody>
      </p:sp>
      <p:sp>
        <p:nvSpPr>
          <p:cNvPr id="8" name="Down Arrow 7"/>
          <p:cNvSpPr/>
          <p:nvPr/>
        </p:nvSpPr>
        <p:spPr>
          <a:xfrm>
            <a:off x="5257800" y="1752600"/>
            <a:ext cx="609600" cy="2743200"/>
          </a:xfrm>
          <a:prstGeom prst="downArrow">
            <a:avLst/>
          </a:prstGeom>
          <a:solidFill>
            <a:schemeClr val="accent1">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1200" b="1" dirty="0">
                <a:solidFill>
                  <a:schemeClr val="tx1"/>
                </a:solidFill>
              </a:rPr>
              <a:t>Loan</a:t>
            </a:r>
            <a:r>
              <a:rPr lang="en-US" sz="1200" b="1" dirty="0"/>
              <a:t>   </a:t>
            </a:r>
          </a:p>
          <a:p>
            <a:pPr algn="ctr" fontAlgn="auto">
              <a:spcBef>
                <a:spcPts val="0"/>
              </a:spcBef>
              <a:spcAft>
                <a:spcPts val="0"/>
              </a:spcAft>
              <a:defRPr/>
            </a:pPr>
            <a:r>
              <a:rPr lang="en-US" b="1" dirty="0"/>
              <a:t>     </a:t>
            </a:r>
            <a:r>
              <a:rPr lang="en-US" sz="1200" b="1" dirty="0">
                <a:solidFill>
                  <a:schemeClr val="tx1"/>
                </a:solidFill>
              </a:rPr>
              <a:t>$</a:t>
            </a:r>
            <a:r>
              <a:rPr lang="en-US" sz="1200" b="1" dirty="0"/>
              <a:t> </a:t>
            </a:r>
          </a:p>
        </p:txBody>
      </p:sp>
      <p:sp>
        <p:nvSpPr>
          <p:cNvPr id="9" name="Down Arrow 8"/>
          <p:cNvSpPr/>
          <p:nvPr/>
        </p:nvSpPr>
        <p:spPr>
          <a:xfrm>
            <a:off x="6477000" y="1752600"/>
            <a:ext cx="609600" cy="2743200"/>
          </a:xfrm>
          <a:prstGeom prst="downArrow">
            <a:avLst/>
          </a:prstGeom>
          <a:solidFill>
            <a:schemeClr val="accent1">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sz="1200" b="1" dirty="0" err="1">
                <a:solidFill>
                  <a:schemeClr val="tx1"/>
                </a:solidFill>
              </a:rPr>
              <a:t>Medi</a:t>
            </a:r>
            <a:r>
              <a:rPr lang="en-US" sz="1200" b="1" dirty="0">
                <a:solidFill>
                  <a:schemeClr val="tx1"/>
                </a:solidFill>
              </a:rPr>
              <a:t> an</a:t>
            </a:r>
            <a:r>
              <a:rPr lang="en-US" b="1" dirty="0">
                <a:solidFill>
                  <a:schemeClr val="tx1"/>
                </a:solidFill>
              </a:rPr>
              <a:t> </a:t>
            </a:r>
          </a:p>
          <a:p>
            <a:pPr algn="ctr" fontAlgn="auto">
              <a:spcBef>
                <a:spcPts val="0"/>
              </a:spcBef>
              <a:spcAft>
                <a:spcPts val="0"/>
              </a:spcAft>
              <a:defRPr/>
            </a:pPr>
            <a:endParaRPr lang="en-US" sz="1200" b="1" dirty="0">
              <a:solidFill>
                <a:schemeClr val="tx1"/>
              </a:solidFill>
            </a:endParaRPr>
          </a:p>
          <a:p>
            <a:pPr algn="ctr" fontAlgn="auto">
              <a:spcBef>
                <a:spcPts val="0"/>
              </a:spcBef>
              <a:spcAft>
                <a:spcPts val="0"/>
              </a:spcAft>
              <a:defRPr/>
            </a:pPr>
            <a:r>
              <a:rPr lang="en-US" sz="1200" b="1" dirty="0">
                <a:solidFill>
                  <a:schemeClr val="tx1"/>
                </a:solidFill>
              </a:rPr>
              <a:t>$</a:t>
            </a:r>
          </a:p>
        </p:txBody>
      </p:sp>
      <p:sp>
        <p:nvSpPr>
          <p:cNvPr id="10" name="Down Arrow 9"/>
          <p:cNvSpPr/>
          <p:nvPr/>
        </p:nvSpPr>
        <p:spPr>
          <a:xfrm>
            <a:off x="7696200" y="1752600"/>
            <a:ext cx="609600" cy="2743200"/>
          </a:xfrm>
          <a:prstGeom prst="downArrow">
            <a:avLst/>
          </a:prstGeom>
          <a:solidFill>
            <a:schemeClr val="accent1">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fontAlgn="auto">
              <a:spcBef>
                <a:spcPts val="0"/>
              </a:spcBef>
              <a:spcAft>
                <a:spcPts val="0"/>
              </a:spcAft>
              <a:defRPr/>
            </a:pPr>
            <a:r>
              <a:rPr lang="en-US" sz="1200" b="1" dirty="0">
                <a:solidFill>
                  <a:schemeClr val="tx1"/>
                </a:solidFill>
              </a:rPr>
              <a:t>#</a:t>
            </a:r>
          </a:p>
          <a:p>
            <a:pPr algn="ctr" fontAlgn="auto">
              <a:spcBef>
                <a:spcPts val="0"/>
              </a:spcBef>
              <a:spcAft>
                <a:spcPts val="0"/>
              </a:spcAft>
              <a:defRPr/>
            </a:pPr>
            <a:r>
              <a:rPr lang="en-US" b="1" dirty="0">
                <a:solidFill>
                  <a:schemeClr val="tx1"/>
                </a:solidFill>
              </a:rPr>
              <a:t> </a:t>
            </a:r>
            <a:r>
              <a:rPr lang="en-US" sz="1300" b="1" dirty="0">
                <a:solidFill>
                  <a:schemeClr val="tx1"/>
                </a:solidFill>
              </a:rPr>
              <a:t>Job</a:t>
            </a:r>
          </a:p>
          <a:p>
            <a:pPr algn="ctr" fontAlgn="auto">
              <a:spcBef>
                <a:spcPts val="0"/>
              </a:spcBef>
              <a:spcAft>
                <a:spcPts val="0"/>
              </a:spcAft>
              <a:defRPr/>
            </a:pPr>
            <a:r>
              <a:rPr lang="en-US" b="1" dirty="0">
                <a:solidFill>
                  <a:schemeClr val="tx1"/>
                </a:solidFill>
              </a:rPr>
              <a:t> </a:t>
            </a:r>
            <a:r>
              <a:rPr lang="en-US" sz="1300" b="1" dirty="0">
                <a:solidFill>
                  <a:schemeClr val="tx1"/>
                </a:solidFill>
              </a:rPr>
              <a:t>Holders</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Single-Family Housing Market </a:t>
            </a:r>
            <a:r>
              <a:rPr lang="en-US" dirty="0" smtClean="0"/>
              <a:t>–</a:t>
            </a:r>
            <a:r>
              <a:rPr smtClean="0"/>
              <a:t> 3 Bedroom</a:t>
            </a:r>
            <a:endParaRPr/>
          </a:p>
        </p:txBody>
      </p:sp>
      <p:sp>
        <p:nvSpPr>
          <p:cNvPr id="17411" name="Text Placeholder 2"/>
          <p:cNvSpPr>
            <a:spLocks noGrp="1"/>
          </p:cNvSpPr>
          <p:nvPr>
            <p:ph type="body" idx="1"/>
          </p:nvPr>
        </p:nvSpPr>
        <p:spPr>
          <a:xfrm>
            <a:off x="530225" y="2705100"/>
            <a:ext cx="7772400" cy="1509713"/>
          </a:xfrm>
        </p:spPr>
        <p:txBody>
          <a:bodyPr/>
          <a:lstStyle/>
          <a:p>
            <a:pPr eaLnBrk="1" hangingPunct="1"/>
            <a:endParaRPr lang="en-US" smtClean="0"/>
          </a:p>
        </p:txBody>
      </p:sp>
      <p:pic>
        <p:nvPicPr>
          <p:cNvPr id="17412" name="Picture 3" descr="Flying House.gif"/>
          <p:cNvPicPr>
            <a:picLocks noChangeAspect="1"/>
          </p:cNvPicPr>
          <p:nvPr/>
        </p:nvPicPr>
        <p:blipFill>
          <a:blip r:embed="rId3"/>
          <a:srcRect/>
          <a:stretch>
            <a:fillRect/>
          </a:stretch>
        </p:blipFill>
        <p:spPr bwMode="auto">
          <a:xfrm>
            <a:off x="3657600" y="4800600"/>
            <a:ext cx="1971675" cy="15716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Single-Family Housing Summary</a:t>
            </a:r>
          </a:p>
        </p:txBody>
      </p:sp>
      <p:sp>
        <p:nvSpPr>
          <p:cNvPr id="13" name="Left Arrow 12"/>
          <p:cNvSpPr/>
          <p:nvPr/>
        </p:nvSpPr>
        <p:spPr>
          <a:xfrm>
            <a:off x="6324600" y="5153025"/>
            <a:ext cx="1828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2008</a:t>
            </a:r>
          </a:p>
        </p:txBody>
      </p:sp>
      <p:pic>
        <p:nvPicPr>
          <p:cNvPr id="18802" name="Picture 14" descr="overcrowded.jpg"/>
          <p:cNvPicPr>
            <a:picLocks noChangeAspect="1"/>
          </p:cNvPicPr>
          <p:nvPr/>
        </p:nvPicPr>
        <p:blipFill>
          <a:blip r:embed="rId3"/>
          <a:srcRect/>
          <a:stretch>
            <a:fillRect/>
          </a:stretch>
        </p:blipFill>
        <p:spPr bwMode="auto">
          <a:xfrm>
            <a:off x="6400800" y="3429000"/>
            <a:ext cx="1981200" cy="1482725"/>
          </a:xfrm>
          <a:prstGeom prst="rect">
            <a:avLst/>
          </a:prstGeom>
          <a:noFill/>
          <a:ln w="9525">
            <a:noFill/>
            <a:miter lim="800000"/>
            <a:headEnd/>
            <a:tailEnd/>
          </a:ln>
        </p:spPr>
      </p:pic>
      <p:graphicFrame>
        <p:nvGraphicFramePr>
          <p:cNvPr id="9" name="Table 8"/>
          <p:cNvGraphicFramePr>
            <a:graphicFrameLocks noGrp="1"/>
          </p:cNvGraphicFramePr>
          <p:nvPr/>
        </p:nvGraphicFramePr>
        <p:xfrm>
          <a:off x="457200" y="2413014"/>
          <a:ext cx="5756161" cy="4063986"/>
        </p:xfrm>
        <a:graphic>
          <a:graphicData uri="http://schemas.openxmlformats.org/drawingml/2006/table">
            <a:tbl>
              <a:tblPr/>
              <a:tblGrid>
                <a:gridCol w="674715"/>
                <a:gridCol w="527121"/>
                <a:gridCol w="712199"/>
                <a:gridCol w="712199"/>
                <a:gridCol w="712199"/>
                <a:gridCol w="712199"/>
                <a:gridCol w="712199"/>
                <a:gridCol w="459181"/>
                <a:gridCol w="534149"/>
              </a:tblGrid>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Year</a:t>
                      </a: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Total</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2000</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114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5.04%</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34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247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724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32.04%</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600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26.55%</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298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235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822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36.37%</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2,260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2003</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76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3.63%</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165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536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25.58%</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79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542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25.87%</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320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182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941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44.92%</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2,095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2006</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1.21%</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187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7.32%</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443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17.34%</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497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473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391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297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236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1,894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74.13%</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r>
                        <a:rPr lang="en-US" sz="700" b="0" i="0" u="none" strike="noStrike">
                          <a:latin typeface="Arial"/>
                        </a:rPr>
                        <a:t>2008</a:t>
                      </a: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2008</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1.21%</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238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9.32%</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493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349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273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210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1,775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69.47%</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r>
                        <a:rPr lang="en-US" sz="700" b="0" i="0" u="none" strike="noStrike">
                          <a:latin typeface="Arial"/>
                        </a:rPr>
                        <a:t> </a:t>
                      </a: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Total All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2000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2003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2006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2008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Total All</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2.66%</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536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187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238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1,685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17.80%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600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542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443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2,096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22.14%</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822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941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1,894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1,775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5,432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57.39%</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2,260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2,095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9,465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Single-Family Housing Affordability By Occupants</a:t>
            </a:r>
            <a:endParaRPr lang="en-US" dirty="0"/>
          </a:p>
        </p:txBody>
      </p:sp>
      <p:graphicFrame>
        <p:nvGraphicFramePr>
          <p:cNvPr id="5123" name="Content Placeholder 3"/>
          <p:cNvGraphicFramePr>
            <a:graphicFrameLocks noGrp="1"/>
          </p:cNvGraphicFramePr>
          <p:nvPr>
            <p:ph idx="1"/>
          </p:nvPr>
        </p:nvGraphicFramePr>
        <p:xfrm>
          <a:off x="457200" y="1965325"/>
          <a:ext cx="8267700" cy="3900488"/>
        </p:xfrm>
        <a:graphic>
          <a:graphicData uri="http://schemas.openxmlformats.org/presentationml/2006/ole">
            <p:oleObj spid="_x0000_s80898" name="Worksheet" r:id="rId4" imgW="8258032" imgH="3895820" progId="Excel.Sheet.8">
              <p:embed/>
            </p:oleObj>
          </a:graphicData>
        </a:graphic>
      </p:graphicFrame>
      <p:sp>
        <p:nvSpPr>
          <p:cNvPr id="5124" name="TextBox 4"/>
          <p:cNvSpPr txBox="1">
            <a:spLocks noChangeArrowheads="1"/>
          </p:cNvSpPr>
          <p:nvPr/>
        </p:nvSpPr>
        <p:spPr bwMode="auto">
          <a:xfrm>
            <a:off x="685800" y="6411913"/>
            <a:ext cx="3429000" cy="277812"/>
          </a:xfrm>
          <a:prstGeom prst="rect">
            <a:avLst/>
          </a:prstGeom>
          <a:noFill/>
          <a:ln w="9525">
            <a:noFill/>
            <a:miter lim="800000"/>
            <a:headEnd/>
            <a:tailEnd/>
          </a:ln>
        </p:spPr>
        <p:txBody>
          <a:bodyPr>
            <a:spAutoFit/>
          </a:bodyPr>
          <a:lstStyle/>
          <a:p>
            <a:r>
              <a:rPr lang="en-US" sz="1200">
                <a:latin typeface="Constantia" pitchFamily="18" charset="0"/>
              </a:rPr>
              <a:t>* - Based on all by job possibilities.</a:t>
            </a: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Single-Family Housing Conclusion</a:t>
            </a:r>
            <a:endParaRPr lang="en-US" dirty="0"/>
          </a:p>
        </p:txBody>
      </p:sp>
      <p:sp>
        <p:nvSpPr>
          <p:cNvPr id="19459" name="Content Placeholder 2"/>
          <p:cNvSpPr>
            <a:spLocks noGrp="1"/>
          </p:cNvSpPr>
          <p:nvPr>
            <p:ph idx="1"/>
          </p:nvPr>
        </p:nvSpPr>
        <p:spPr/>
        <p:txBody>
          <a:bodyPr/>
          <a:lstStyle/>
          <a:p>
            <a:pPr eaLnBrk="1" hangingPunct="1"/>
            <a:r>
              <a:rPr lang="en-US" dirty="0" smtClean="0"/>
              <a:t>In 2000, 5% of all job possibilities could afford the median house with one income.</a:t>
            </a:r>
          </a:p>
          <a:p>
            <a:pPr lvl="1" eaLnBrk="1" hangingPunct="1"/>
            <a:r>
              <a:rPr lang="en-US" b="1" dirty="0" smtClean="0"/>
              <a:t>In 2008, this has decreased to 1% of all job possibilities which equates to a 80% decrease.</a:t>
            </a:r>
          </a:p>
          <a:p>
            <a:pPr eaLnBrk="1" hangingPunct="1"/>
            <a:r>
              <a:rPr lang="en-US" dirty="0" smtClean="0"/>
              <a:t>In 2000, over 36% of all job possibilities required over 3 job holders to afford the median house.</a:t>
            </a:r>
          </a:p>
          <a:p>
            <a:pPr lvl="1" eaLnBrk="1" hangingPunct="1"/>
            <a:r>
              <a:rPr lang="en-US" b="1" dirty="0" smtClean="0"/>
              <a:t>In 2008, this has skyrocketed to over 69%.</a:t>
            </a:r>
          </a:p>
          <a:p>
            <a:pPr eaLnBrk="1" hangingPunct="1"/>
            <a:r>
              <a:rPr lang="en-US" dirty="0" smtClean="0"/>
              <a:t>Almost 90% of all dual income marries couples still cannot afford the median house price in Honolulu.</a:t>
            </a: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Condominium Market </a:t>
            </a:r>
            <a:r>
              <a:rPr lang="en-US" dirty="0" smtClean="0"/>
              <a:t>–</a:t>
            </a:r>
            <a:r>
              <a:rPr smtClean="0"/>
              <a:t> 1.75 Bedroom</a:t>
            </a:r>
            <a:endParaRPr/>
          </a:p>
        </p:txBody>
      </p:sp>
      <p:sp>
        <p:nvSpPr>
          <p:cNvPr id="20483" name="Text Placeholder 2"/>
          <p:cNvSpPr>
            <a:spLocks noGrp="1"/>
          </p:cNvSpPr>
          <p:nvPr>
            <p:ph type="body" idx="1"/>
          </p:nvPr>
        </p:nvSpPr>
        <p:spPr>
          <a:xfrm>
            <a:off x="530225" y="2705100"/>
            <a:ext cx="7772400" cy="1509713"/>
          </a:xfrm>
        </p:spPr>
        <p:txBody>
          <a:bodyPr/>
          <a:lstStyle/>
          <a:p>
            <a:pPr eaLnBrk="1" hangingPunct="1"/>
            <a:endParaRPr lang="en-US" smtClean="0"/>
          </a:p>
        </p:txBody>
      </p:sp>
      <p:pic>
        <p:nvPicPr>
          <p:cNvPr id="20484" name="Picture 4" descr="condo beach.jpg"/>
          <p:cNvPicPr>
            <a:picLocks noChangeAspect="1"/>
          </p:cNvPicPr>
          <p:nvPr/>
        </p:nvPicPr>
        <p:blipFill>
          <a:blip r:embed="rId3"/>
          <a:srcRect/>
          <a:stretch>
            <a:fillRect/>
          </a:stretch>
        </p:blipFill>
        <p:spPr bwMode="auto">
          <a:xfrm>
            <a:off x="609600" y="4648200"/>
            <a:ext cx="7600950" cy="20002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smtClean="0"/>
              <a:t>Condominium Summary</a:t>
            </a:r>
          </a:p>
        </p:txBody>
      </p:sp>
      <p:sp>
        <p:nvSpPr>
          <p:cNvPr id="7" name="Left Arrow 6"/>
          <p:cNvSpPr/>
          <p:nvPr/>
        </p:nvSpPr>
        <p:spPr>
          <a:xfrm>
            <a:off x="6477000" y="5238750"/>
            <a:ext cx="1828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2008</a:t>
            </a:r>
          </a:p>
        </p:txBody>
      </p:sp>
      <p:graphicFrame>
        <p:nvGraphicFramePr>
          <p:cNvPr id="6" name="Table 5"/>
          <p:cNvGraphicFramePr>
            <a:graphicFrameLocks noGrp="1"/>
          </p:cNvGraphicFramePr>
          <p:nvPr/>
        </p:nvGraphicFramePr>
        <p:xfrm>
          <a:off x="304800" y="2549224"/>
          <a:ext cx="6096000" cy="4003976"/>
        </p:xfrm>
        <a:graphic>
          <a:graphicData uri="http://schemas.openxmlformats.org/drawingml/2006/table">
            <a:tbl>
              <a:tblPr/>
              <a:tblGrid>
                <a:gridCol w="664767"/>
                <a:gridCol w="713239"/>
                <a:gridCol w="747862"/>
                <a:gridCol w="747862"/>
                <a:gridCol w="747862"/>
                <a:gridCol w="747862"/>
                <a:gridCol w="747862"/>
                <a:gridCol w="452410"/>
                <a:gridCol w="526274"/>
              </a:tblGrid>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r>
                        <a:rPr lang="en-US" sz="700" b="1" i="0" u="none" strike="noStrike">
                          <a:latin typeface="Arial"/>
                        </a:rPr>
                        <a:t>Year</a:t>
                      </a:r>
                    </a:p>
                  </a:txBody>
                  <a:tcPr marL="6927" marR="6927" marT="6927" marB="0" anchor="b">
                    <a:lnL>
                      <a:noFill/>
                    </a:lnL>
                    <a:lnR>
                      <a:noFill/>
                    </a:lnR>
                    <a:lnT>
                      <a:noFill/>
                    </a:lnT>
                    <a:lnB>
                      <a:noFill/>
                    </a:lnB>
                  </a:tcPr>
                </a:tc>
                <a:tc>
                  <a:txBody>
                    <a:bodyPr/>
                    <a:lstStyle/>
                    <a:p>
                      <a:pPr algn="ctr" fontAlgn="b"/>
                      <a:r>
                        <a:rPr lang="en-US" sz="700" b="1" i="0" u="none" strike="noStrike">
                          <a:latin typeface="Arial"/>
                        </a:rPr>
                        <a:t> 10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Total</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0-1</a:t>
                      </a:r>
                    </a:p>
                  </a:txBody>
                  <a:tcPr marL="6927" marR="6927" marT="6927" marB="0" anchor="b">
                    <a:lnL>
                      <a:noFill/>
                    </a:lnL>
                    <a:lnR>
                      <a:noFill/>
                    </a:lnR>
                    <a:lnT>
                      <a:noFill/>
                    </a:lnT>
                    <a:lnB>
                      <a:noFill/>
                    </a:lnB>
                  </a:tcPr>
                </a:tc>
                <a:tc rowSpan="5">
                  <a:txBody>
                    <a:bodyPr/>
                    <a:lstStyle/>
                    <a:p>
                      <a:pPr algn="ctr" fontAlgn="ctr"/>
                      <a:r>
                        <a:rPr lang="en-US" sz="700" b="1" i="0" u="none" strike="noStrike">
                          <a:latin typeface="Arial"/>
                        </a:rPr>
                        <a:t>2000</a:t>
                      </a:r>
                    </a:p>
                  </a:txBody>
                  <a:tcPr marL="6927" marR="6927" marT="692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79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210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286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358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1,068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47.26%</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1.01 - 2</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219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198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884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39.12%</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2.01 - 3</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151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96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305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13.50%</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3.01 plus</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0.13%</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Total</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2,260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r>
                        <a:rPr lang="en-US" sz="700" b="1" i="0" u="none" strike="noStrike">
                          <a:latin typeface="Arial"/>
                        </a:rPr>
                        <a:t> 10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0-1</a:t>
                      </a:r>
                    </a:p>
                  </a:txBody>
                  <a:tcPr marL="6927" marR="6927" marT="6927" marB="0" anchor="b">
                    <a:lnL>
                      <a:noFill/>
                    </a:lnL>
                    <a:lnR>
                      <a:noFill/>
                    </a:lnR>
                    <a:lnT>
                      <a:noFill/>
                    </a:lnT>
                    <a:lnB>
                      <a:noFill/>
                    </a:lnB>
                  </a:tcPr>
                </a:tc>
                <a:tc rowSpan="5">
                  <a:txBody>
                    <a:bodyPr/>
                    <a:lstStyle/>
                    <a:p>
                      <a:pPr algn="ctr" fontAlgn="ctr"/>
                      <a:r>
                        <a:rPr lang="en-US" sz="700" b="1" i="0" u="none" strike="noStrike">
                          <a:latin typeface="Arial"/>
                        </a:rPr>
                        <a:t>2003</a:t>
                      </a:r>
                    </a:p>
                  </a:txBody>
                  <a:tcPr marL="6927" marR="6927" marT="692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23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187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634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30.26%</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1.01 - 2</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170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190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43.87%</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2.01 - 3</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122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381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18.19%</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3.01 plus</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104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161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7.68%</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Total</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2,095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r>
                        <a:rPr lang="en-US" sz="700" b="1" i="0" u="none" strike="noStrike">
                          <a:latin typeface="Arial"/>
                        </a:rPr>
                        <a:t> 10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0-1</a:t>
                      </a:r>
                    </a:p>
                  </a:txBody>
                  <a:tcPr marL="6927" marR="6927" marT="6927" marB="0" anchor="b">
                    <a:lnL>
                      <a:noFill/>
                    </a:lnL>
                    <a:lnR>
                      <a:noFill/>
                    </a:lnR>
                    <a:lnT>
                      <a:noFill/>
                    </a:lnT>
                    <a:lnB>
                      <a:noFill/>
                    </a:lnB>
                  </a:tcPr>
                </a:tc>
                <a:tc rowSpan="5">
                  <a:txBody>
                    <a:bodyPr/>
                    <a:lstStyle/>
                    <a:p>
                      <a:pPr algn="ctr" fontAlgn="ctr"/>
                      <a:r>
                        <a:rPr lang="en-US" sz="700" b="1" i="0" u="none" strike="noStrike">
                          <a:latin typeface="Arial"/>
                        </a:rPr>
                        <a:t>2006</a:t>
                      </a:r>
                    </a:p>
                  </a:txBody>
                  <a:tcPr marL="6927" marR="6927" marT="692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218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8.53%</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1.01 - 2</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256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248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901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35.26%</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2.01 - 3</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150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663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25.95%</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3.01 plus</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303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773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30.25%</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Total</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2,555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r>
                        <a:rPr lang="en-US" sz="700" b="1" i="0" u="none" strike="noStrike">
                          <a:latin typeface="Arial"/>
                        </a:rPr>
                        <a:t> 10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0-1</a:t>
                      </a:r>
                    </a:p>
                  </a:txBody>
                  <a:tcPr marL="6927" marR="6927" marT="6927" marB="0" anchor="b">
                    <a:lnL>
                      <a:noFill/>
                    </a:lnL>
                    <a:lnR>
                      <a:noFill/>
                    </a:lnR>
                    <a:lnT>
                      <a:noFill/>
                    </a:lnT>
                    <a:lnB>
                      <a:noFill/>
                    </a:lnB>
                  </a:tcPr>
                </a:tc>
                <a:tc rowSpan="5">
                  <a:txBody>
                    <a:bodyPr/>
                    <a:lstStyle/>
                    <a:p>
                      <a:pPr algn="ctr" fontAlgn="ctr"/>
                      <a:r>
                        <a:rPr lang="en-US" sz="700" b="1" i="0" u="none" strike="noStrike">
                          <a:latin typeface="Arial"/>
                        </a:rPr>
                        <a:t>2008</a:t>
                      </a:r>
                    </a:p>
                  </a:txBody>
                  <a:tcPr marL="6927" marR="6927" marT="692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76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9.94%</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1.01 - 2</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70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147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247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939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36.75%</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2.01 - 3</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151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152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655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25.64%</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3.01 plus</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286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131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26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707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27.67%</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Total</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2,555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6927" marR="6927" marT="6927" marB="0" anchor="b">
                    <a:lnL>
                      <a:noFill/>
                    </a:lnL>
                    <a:lnR>
                      <a:noFill/>
                    </a:lnR>
                    <a:lnT w="6350" cap="flat" cmpd="sng" algn="ctr">
                      <a:solidFill>
                        <a:srgbClr val="000000"/>
                      </a:solidFill>
                      <a:prstDash val="solid"/>
                      <a:round/>
                      <a:headEnd type="none" w="med" len="med"/>
                      <a:tailEnd type="none" w="med" len="med"/>
                    </a:lnT>
                    <a:lnB>
                      <a:noFill/>
                    </a:lnB>
                  </a:tcPr>
                </a:tc>
              </a:tr>
              <a:tr h="117764">
                <a:tc>
                  <a:txBody>
                    <a:bodyPr/>
                    <a:lstStyle/>
                    <a:p>
                      <a:pPr algn="ctr" fontAlgn="b"/>
                      <a:r>
                        <a:rPr lang="en-US" sz="700" b="0" i="0" u="none" strike="noStrike">
                          <a:latin typeface="Arial"/>
                        </a:rPr>
                        <a:t> </a:t>
                      </a:r>
                    </a:p>
                  </a:txBody>
                  <a:tcPr marL="6927" marR="6927" marT="6927" marB="0" anchor="b">
                    <a:lnL>
                      <a:noFill/>
                    </a:lnL>
                    <a:lnR>
                      <a:noFill/>
                    </a:lnR>
                    <a:lnT>
                      <a:noFill/>
                    </a:lnT>
                    <a:lnB>
                      <a:noFill/>
                    </a:lnB>
                  </a:tcPr>
                </a:tc>
                <a:tc>
                  <a:txBody>
                    <a:bodyPr/>
                    <a:lstStyle/>
                    <a:p>
                      <a:pPr algn="l" fontAlgn="b"/>
                      <a:endParaRPr lang="en-US" sz="700" b="0" i="0" u="none" strike="noStrike">
                        <a:latin typeface="Arial"/>
                      </a:endParaRPr>
                    </a:p>
                  </a:txBody>
                  <a:tcPr marL="6927" marR="6927" marT="6927" marB="0" anchor="b">
                    <a:lnL>
                      <a:noFill/>
                    </a:lnL>
                    <a:lnR>
                      <a:noFill/>
                    </a:lnR>
                    <a:lnT>
                      <a:noFill/>
                    </a:lnT>
                    <a:lnB>
                      <a:noFill/>
                    </a:lnB>
                  </a:tcPr>
                </a:tc>
                <a:tc>
                  <a:txBody>
                    <a:bodyPr/>
                    <a:lstStyle/>
                    <a:p>
                      <a:pPr algn="ctr" fontAlgn="b"/>
                      <a:r>
                        <a:rPr lang="en-US" sz="700" b="1" i="0" u="none" strike="noStrike">
                          <a:latin typeface="Arial"/>
                        </a:rPr>
                        <a:t> Total All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2000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2003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2006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2008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6927" marR="6927" marT="6927" marB="0" anchor="b">
                    <a:lnL>
                      <a:noFill/>
                    </a:lnL>
                    <a:lnR>
                      <a:noFill/>
                    </a:lnR>
                    <a:lnT>
                      <a:noFill/>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0-1</a:t>
                      </a:r>
                    </a:p>
                  </a:txBody>
                  <a:tcPr marL="6927" marR="6927" marT="6927" marB="0" anchor="b">
                    <a:lnL>
                      <a:noFill/>
                    </a:lnL>
                    <a:lnR>
                      <a:noFill/>
                    </a:lnR>
                    <a:lnT>
                      <a:noFill/>
                    </a:lnT>
                    <a:lnB>
                      <a:noFill/>
                    </a:lnB>
                  </a:tcPr>
                </a:tc>
                <a:tc rowSpan="5">
                  <a:txBody>
                    <a:bodyPr/>
                    <a:lstStyle/>
                    <a:p>
                      <a:pPr algn="ctr" fontAlgn="ctr"/>
                      <a:r>
                        <a:rPr lang="en-US" sz="700" b="1" i="0" u="none" strike="noStrike">
                          <a:latin typeface="Arial"/>
                        </a:rPr>
                        <a:t>Total All</a:t>
                      </a:r>
                    </a:p>
                  </a:txBody>
                  <a:tcPr marL="6927" marR="6927" marT="692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1,068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634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218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2,174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22.97%</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1.01 - 2</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884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919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901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939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3,643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38.49%</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2.01 - 3</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305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381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663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655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2,004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21.17%</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3.01 plus</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161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773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707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1,644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17.37%</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64">
                <a:tc>
                  <a:txBody>
                    <a:bodyPr/>
                    <a:lstStyle/>
                    <a:p>
                      <a:pPr algn="ctr" fontAlgn="b"/>
                      <a:r>
                        <a:rPr lang="en-US" sz="700" b="0" i="0" u="none" strike="noStrike">
                          <a:latin typeface="Arial"/>
                        </a:rPr>
                        <a:t>Total</a:t>
                      </a:r>
                    </a:p>
                  </a:txBody>
                  <a:tcPr marL="6927" marR="6927" marT="6927"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2,260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2,095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2,555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2,555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9,465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latin typeface="Arial"/>
                        </a:rPr>
                        <a:t>100.00%</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Condominium Affordability By Occupants</a:t>
            </a:r>
            <a:endParaRPr lang="en-US" dirty="0"/>
          </a:p>
        </p:txBody>
      </p:sp>
      <p:graphicFrame>
        <p:nvGraphicFramePr>
          <p:cNvPr id="6147" name="Content Placeholder 3"/>
          <p:cNvGraphicFramePr>
            <a:graphicFrameLocks noGrp="1"/>
          </p:cNvGraphicFramePr>
          <p:nvPr>
            <p:ph idx="1"/>
          </p:nvPr>
        </p:nvGraphicFramePr>
        <p:xfrm>
          <a:off x="457200" y="1935163"/>
          <a:ext cx="8267700" cy="4291012"/>
        </p:xfrm>
        <a:graphic>
          <a:graphicData uri="http://schemas.openxmlformats.org/presentationml/2006/ole">
            <p:oleObj spid="_x0000_s81922" name="Worksheet" r:id="rId4" imgW="8258032" imgH="4286202" progId="Excel.Sheet.8">
              <p:embed/>
            </p:oleObj>
          </a:graphicData>
        </a:graphic>
      </p:graphicFrame>
      <p:sp>
        <p:nvSpPr>
          <p:cNvPr id="6148" name="TextBox 4"/>
          <p:cNvSpPr txBox="1">
            <a:spLocks noChangeArrowheads="1"/>
          </p:cNvSpPr>
          <p:nvPr/>
        </p:nvSpPr>
        <p:spPr bwMode="auto">
          <a:xfrm>
            <a:off x="685800" y="6411913"/>
            <a:ext cx="3429000" cy="277812"/>
          </a:xfrm>
          <a:prstGeom prst="rect">
            <a:avLst/>
          </a:prstGeom>
          <a:noFill/>
          <a:ln w="9525">
            <a:noFill/>
            <a:miter lim="800000"/>
            <a:headEnd/>
            <a:tailEnd/>
          </a:ln>
        </p:spPr>
        <p:txBody>
          <a:bodyPr>
            <a:spAutoFit/>
          </a:bodyPr>
          <a:lstStyle/>
          <a:p>
            <a:r>
              <a:rPr lang="en-US" sz="1200">
                <a:latin typeface="Constantia" pitchFamily="18" charset="0"/>
              </a:rPr>
              <a:t>* - Based on all job possibilities.</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Condominium Conclusion</a:t>
            </a:r>
          </a:p>
        </p:txBody>
      </p:sp>
      <p:sp>
        <p:nvSpPr>
          <p:cNvPr id="22531" name="Content Placeholder 2"/>
          <p:cNvSpPr>
            <a:spLocks noGrp="1"/>
          </p:cNvSpPr>
          <p:nvPr>
            <p:ph idx="1"/>
          </p:nvPr>
        </p:nvSpPr>
        <p:spPr/>
        <p:txBody>
          <a:bodyPr/>
          <a:lstStyle/>
          <a:p>
            <a:pPr eaLnBrk="1" hangingPunct="1"/>
            <a:r>
              <a:rPr lang="en-US" dirty="0" smtClean="0"/>
              <a:t>In 2000, over 47% of all job possibilities could afford the median condo with one income.</a:t>
            </a:r>
          </a:p>
          <a:p>
            <a:pPr lvl="1" eaLnBrk="1" hangingPunct="1"/>
            <a:r>
              <a:rPr lang="en-US" b="1" dirty="0" smtClean="0"/>
              <a:t>In 2008, this has decreased to 10% of all job possibilities which equates to over a 79% decrease.</a:t>
            </a:r>
          </a:p>
          <a:p>
            <a:pPr eaLnBrk="1" hangingPunct="1"/>
            <a:r>
              <a:rPr lang="en-US" dirty="0" smtClean="0"/>
              <a:t>In 2000, there were less than 1% of job possibilities that required over 3 job holders to afford the median house.</a:t>
            </a:r>
          </a:p>
          <a:p>
            <a:pPr lvl="1" eaLnBrk="1" hangingPunct="1"/>
            <a:r>
              <a:rPr lang="en-US" b="1" dirty="0" smtClean="0"/>
              <a:t>In 2008, this has jumped to over 27%.</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smtClean="0"/>
              <a:t>Rental Market </a:t>
            </a:r>
            <a:r>
              <a:rPr lang="en-US" dirty="0" smtClean="0"/>
              <a:t>–</a:t>
            </a:r>
            <a:r>
              <a:rPr smtClean="0"/>
              <a:t> </a:t>
            </a:r>
            <a:br>
              <a:rPr smtClean="0"/>
            </a:br>
            <a:r>
              <a:rPr smtClean="0"/>
              <a:t>3 Bedroom</a:t>
            </a:r>
            <a:endParaRPr/>
          </a:p>
        </p:txBody>
      </p:sp>
      <p:sp>
        <p:nvSpPr>
          <p:cNvPr id="23555" name="Text Placeholder 4"/>
          <p:cNvSpPr>
            <a:spLocks noGrp="1"/>
          </p:cNvSpPr>
          <p:nvPr>
            <p:ph type="body" idx="1"/>
          </p:nvPr>
        </p:nvSpPr>
        <p:spPr>
          <a:xfrm>
            <a:off x="530225" y="2705100"/>
            <a:ext cx="7772400" cy="1509713"/>
          </a:xfrm>
        </p:spPr>
        <p:txBody>
          <a:bodyPr/>
          <a:lstStyle/>
          <a:p>
            <a:pPr eaLnBrk="1" hangingPunct="1"/>
            <a:endParaRPr lang="en-US" dirty="0" smtClean="0"/>
          </a:p>
        </p:txBody>
      </p:sp>
      <p:pic>
        <p:nvPicPr>
          <p:cNvPr id="23556" name="Picture 5" descr="apartment.jpg"/>
          <p:cNvPicPr>
            <a:picLocks noChangeAspect="1"/>
          </p:cNvPicPr>
          <p:nvPr/>
        </p:nvPicPr>
        <p:blipFill>
          <a:blip r:embed="rId3"/>
          <a:srcRect/>
          <a:stretch>
            <a:fillRect/>
          </a:stretch>
        </p:blipFill>
        <p:spPr bwMode="auto">
          <a:xfrm>
            <a:off x="3429000" y="4572000"/>
            <a:ext cx="1981200" cy="17986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Next Endangered Species?</a:t>
            </a:r>
          </a:p>
        </p:txBody>
      </p:sp>
      <p:pic>
        <p:nvPicPr>
          <p:cNvPr id="9219" name="Content Placeholder 3" descr="Working People.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Rental Summary</a:t>
            </a:r>
          </a:p>
        </p:txBody>
      </p:sp>
      <p:sp>
        <p:nvSpPr>
          <p:cNvPr id="5" name="Left Arrow 4"/>
          <p:cNvSpPr/>
          <p:nvPr/>
        </p:nvSpPr>
        <p:spPr>
          <a:xfrm>
            <a:off x="6477000" y="5229225"/>
            <a:ext cx="1828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2008</a:t>
            </a:r>
          </a:p>
        </p:txBody>
      </p:sp>
      <p:graphicFrame>
        <p:nvGraphicFramePr>
          <p:cNvPr id="6" name="Table 5"/>
          <p:cNvGraphicFramePr>
            <a:graphicFrameLocks noGrp="1"/>
          </p:cNvGraphicFramePr>
          <p:nvPr/>
        </p:nvGraphicFramePr>
        <p:xfrm>
          <a:off x="533400" y="2514600"/>
          <a:ext cx="5831161" cy="4063986"/>
        </p:xfrm>
        <a:graphic>
          <a:graphicData uri="http://schemas.openxmlformats.org/drawingml/2006/table">
            <a:tbl>
              <a:tblPr/>
              <a:tblGrid>
                <a:gridCol w="440441"/>
                <a:gridCol w="674719"/>
                <a:gridCol w="695803"/>
                <a:gridCol w="712203"/>
                <a:gridCol w="712203"/>
                <a:gridCol w="712203"/>
                <a:gridCol w="712203"/>
                <a:gridCol w="712203"/>
                <a:gridCol w="459183"/>
              </a:tblGrid>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Year</a:t>
                      </a: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Total</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2000</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39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167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246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317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861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38.10%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208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216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184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959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42.43%</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137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348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15.40%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68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4.07%</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2,260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2003</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53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181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309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908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43.34%</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206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193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863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41.19%</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160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15.47%</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419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2,095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2006</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12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271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631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24.70%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191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247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260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1,126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44.07%</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143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128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73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475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18.59%</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165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323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12.64%</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10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Median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75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90 PCT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2008</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175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332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12.99%</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99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178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247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238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1,020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39.92%</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158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151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87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624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24.42%</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248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171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579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22.66%</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511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Arial"/>
                      </a:endParaRPr>
                    </a:p>
                  </a:txBody>
                  <a:tcPr marL="7031" marR="7031" marT="7031" marB="0" anchor="b">
                    <a:lnL>
                      <a:noFill/>
                    </a:lnL>
                    <a:lnR>
                      <a:noFill/>
                    </a:lnR>
                    <a:lnT w="6350" cap="flat" cmpd="sng" algn="ctr">
                      <a:solidFill>
                        <a:srgbClr val="000000"/>
                      </a:solidFill>
                      <a:prstDash val="solid"/>
                      <a:round/>
                      <a:headEnd type="none" w="med" len="med"/>
                      <a:tailEnd type="none" w="med" len="med"/>
                    </a:lnT>
                    <a:lnB>
                      <a:noFill/>
                    </a:lnB>
                  </a:tcPr>
                </a:tc>
              </a:tr>
              <a:tr h="119529">
                <a:tc>
                  <a:txBody>
                    <a:bodyPr/>
                    <a:lstStyle/>
                    <a:p>
                      <a:pPr algn="ctr" fontAlgn="b"/>
                      <a:r>
                        <a:rPr lang="en-US" sz="700" b="0" i="0" u="none" strike="noStrike">
                          <a:latin typeface="Arial"/>
                        </a:rPr>
                        <a:t> </a:t>
                      </a:r>
                    </a:p>
                  </a:txBody>
                  <a:tcPr marL="7031" marR="7031" marT="7031" marB="0" anchor="b">
                    <a:lnL>
                      <a:noFill/>
                    </a:lnL>
                    <a:lnR>
                      <a:noFill/>
                    </a:lnR>
                    <a:lnT>
                      <a:noFill/>
                    </a:lnT>
                    <a:lnB>
                      <a:noFill/>
                    </a:lnB>
                  </a:tcPr>
                </a:tc>
                <a:tc>
                  <a:txBody>
                    <a:bodyPr/>
                    <a:lstStyle/>
                    <a:p>
                      <a:pPr algn="l" fontAlgn="b"/>
                      <a:endParaRPr lang="en-US" sz="700" b="0" i="0" u="none" strike="noStrike">
                        <a:latin typeface="Arial"/>
                      </a:endParaRPr>
                    </a:p>
                  </a:txBody>
                  <a:tcPr marL="7031" marR="7031" marT="7031" marB="0" anchor="b">
                    <a:lnL>
                      <a:noFill/>
                    </a:lnL>
                    <a:lnR>
                      <a:noFill/>
                    </a:lnR>
                    <a:lnT>
                      <a:noFill/>
                    </a:lnT>
                    <a:lnB>
                      <a:noFill/>
                    </a:lnB>
                  </a:tcPr>
                </a:tc>
                <a:tc>
                  <a:txBody>
                    <a:bodyPr/>
                    <a:lstStyle/>
                    <a:p>
                      <a:pPr algn="ctr" fontAlgn="b"/>
                      <a:r>
                        <a:rPr lang="en-US" sz="700" b="1" i="0" u="none" strike="noStrike">
                          <a:latin typeface="Arial"/>
                        </a:rPr>
                        <a:t> Total All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2000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2003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2006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2008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 Total </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Percent</a:t>
                      </a:r>
                    </a:p>
                  </a:txBody>
                  <a:tcPr marL="7031" marR="7031" marT="7031" marB="0" anchor="b">
                    <a:lnL>
                      <a:noFill/>
                    </a:lnL>
                    <a:lnR>
                      <a:noFill/>
                    </a:lnR>
                    <a:lnT>
                      <a:noFill/>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0-1</a:t>
                      </a:r>
                    </a:p>
                  </a:txBody>
                  <a:tcPr marL="7031" marR="7031" marT="7031" marB="0" anchor="b">
                    <a:lnL>
                      <a:noFill/>
                    </a:lnL>
                    <a:lnR>
                      <a:noFill/>
                    </a:lnR>
                    <a:lnT>
                      <a:noFill/>
                    </a:lnT>
                    <a:lnB>
                      <a:noFill/>
                    </a:lnB>
                  </a:tcPr>
                </a:tc>
                <a:tc rowSpan="5">
                  <a:txBody>
                    <a:bodyPr/>
                    <a:lstStyle/>
                    <a:p>
                      <a:pPr algn="ctr" fontAlgn="ctr"/>
                      <a:r>
                        <a:rPr lang="en-US" sz="700" b="1" i="0" u="none" strike="noStrike">
                          <a:latin typeface="Arial"/>
                        </a:rPr>
                        <a:t>Total All</a:t>
                      </a:r>
                    </a:p>
                  </a:txBody>
                  <a:tcPr marL="7031" marR="7031" marT="703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861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908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631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332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2,732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28.86%</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1.01 - 2</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959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863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1,126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1,020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3,968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41.92%</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2.01 - 3</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348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475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624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1,771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18.71%</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3.01 plus</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92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323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579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994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Arial"/>
                        </a:rPr>
                        <a:t>10.50%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29">
                <a:tc>
                  <a:txBody>
                    <a:bodyPr/>
                    <a:lstStyle/>
                    <a:p>
                      <a:pPr algn="ctr" fontAlgn="b"/>
                      <a:r>
                        <a:rPr lang="en-US" sz="700" b="0" i="0" u="none" strike="noStrike">
                          <a:latin typeface="Arial"/>
                        </a:rPr>
                        <a:t>Total</a:t>
                      </a:r>
                    </a:p>
                  </a:txBody>
                  <a:tcPr marL="7031" marR="7031" marT="7031" marB="0" anchor="b">
                    <a:lnL>
                      <a:noFill/>
                    </a:lnL>
                    <a:lnR>
                      <a:noFill/>
                    </a:lnR>
                    <a:lnT>
                      <a:noFill/>
                    </a:lnT>
                    <a:lnB>
                      <a:noFill/>
                    </a:lnB>
                  </a:tcPr>
                </a:tc>
                <a:tc vMerge="1">
                  <a:txBody>
                    <a:bodyPr/>
                    <a:lstStyle/>
                    <a:p>
                      <a:endParaRPr lang="en-US"/>
                    </a:p>
                  </a:txBody>
                  <a:tcPr/>
                </a:tc>
                <a:tc>
                  <a:txBody>
                    <a:bodyPr/>
                    <a:lstStyle/>
                    <a:p>
                      <a:pPr algn="ctr" fontAlgn="b"/>
                      <a:r>
                        <a:rPr lang="en-US" sz="700" b="0" i="0" u="none" strike="noStrike">
                          <a:latin typeface="Arial"/>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2,260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2,095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Arial"/>
                        </a:rPr>
                        <a:t>               2,555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latin typeface="Arial"/>
                        </a:rPr>
                        <a:t>               9,465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latin typeface="Arial"/>
                        </a:rPr>
                        <a:t>100.00%</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Rental Affordability By Occupants</a:t>
            </a:r>
            <a:endParaRPr lang="en-US" dirty="0"/>
          </a:p>
        </p:txBody>
      </p:sp>
      <p:graphicFrame>
        <p:nvGraphicFramePr>
          <p:cNvPr id="7171" name="Content Placeholder 3"/>
          <p:cNvGraphicFramePr>
            <a:graphicFrameLocks noGrp="1"/>
          </p:cNvGraphicFramePr>
          <p:nvPr>
            <p:ph idx="1"/>
          </p:nvPr>
        </p:nvGraphicFramePr>
        <p:xfrm>
          <a:off x="457200" y="1935163"/>
          <a:ext cx="8267700" cy="4291012"/>
        </p:xfrm>
        <a:graphic>
          <a:graphicData uri="http://schemas.openxmlformats.org/presentationml/2006/ole">
            <p:oleObj spid="_x0000_s82946" name="Worksheet" r:id="rId4" imgW="8258032" imgH="4286202" progId="Excel.Sheet.8">
              <p:embed/>
            </p:oleObj>
          </a:graphicData>
        </a:graphic>
      </p:graphicFrame>
      <p:sp>
        <p:nvSpPr>
          <p:cNvPr id="7172" name="TextBox 4"/>
          <p:cNvSpPr txBox="1">
            <a:spLocks noChangeArrowheads="1"/>
          </p:cNvSpPr>
          <p:nvPr/>
        </p:nvSpPr>
        <p:spPr bwMode="auto">
          <a:xfrm>
            <a:off x="685800" y="6411913"/>
            <a:ext cx="3429000" cy="277812"/>
          </a:xfrm>
          <a:prstGeom prst="rect">
            <a:avLst/>
          </a:prstGeom>
          <a:noFill/>
          <a:ln w="9525">
            <a:noFill/>
            <a:miter lim="800000"/>
            <a:headEnd/>
            <a:tailEnd/>
          </a:ln>
        </p:spPr>
        <p:txBody>
          <a:bodyPr>
            <a:spAutoFit/>
          </a:bodyPr>
          <a:lstStyle/>
          <a:p>
            <a:r>
              <a:rPr lang="en-US" sz="1200">
                <a:latin typeface="Constantia" pitchFamily="18" charset="0"/>
              </a:rPr>
              <a:t>* - Based on all job possibilities.</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Rental Conclusion</a:t>
            </a:r>
          </a:p>
        </p:txBody>
      </p:sp>
      <p:sp>
        <p:nvSpPr>
          <p:cNvPr id="26627" name="Content Placeholder 2"/>
          <p:cNvSpPr>
            <a:spLocks noGrp="1"/>
          </p:cNvSpPr>
          <p:nvPr>
            <p:ph idx="1"/>
          </p:nvPr>
        </p:nvSpPr>
        <p:spPr/>
        <p:txBody>
          <a:bodyPr/>
          <a:lstStyle/>
          <a:p>
            <a:pPr eaLnBrk="1" hangingPunct="1"/>
            <a:r>
              <a:rPr lang="en-US" dirty="0" smtClean="0"/>
              <a:t>Rentals fared much better which reinforced the theory that rents will continue to increase.</a:t>
            </a:r>
          </a:p>
          <a:p>
            <a:pPr eaLnBrk="1" hangingPunct="1"/>
            <a:r>
              <a:rPr lang="en-US" dirty="0" smtClean="0"/>
              <a:t>In 2008, over 39% of the job possibilities can afford a rental with 2 jobholders.</a:t>
            </a:r>
          </a:p>
          <a:p>
            <a:pPr eaLnBrk="1" hangingPunct="1"/>
            <a:r>
              <a:rPr lang="en-US" dirty="0" smtClean="0"/>
              <a:t>In 2008, 22% of the job possibilities require 3 or more jobholders to afford the median 3-bedroom rent (fair market rent).</a:t>
            </a: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Summary - 2008</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Analysis Summary - 2008</a:t>
            </a:r>
          </a:p>
        </p:txBody>
      </p:sp>
      <p:graphicFrame>
        <p:nvGraphicFramePr>
          <p:cNvPr id="4" name="Table 3"/>
          <p:cNvGraphicFramePr>
            <a:graphicFrameLocks noGrp="1"/>
          </p:cNvGraphicFramePr>
          <p:nvPr/>
        </p:nvGraphicFramePr>
        <p:xfrm>
          <a:off x="1447800" y="2362200"/>
          <a:ext cx="5486400" cy="3419475"/>
        </p:xfrm>
        <a:graphic>
          <a:graphicData uri="http://schemas.openxmlformats.org/drawingml/2006/table">
            <a:tbl>
              <a:tblPr/>
              <a:tblGrid>
                <a:gridCol w="609600"/>
                <a:gridCol w="609600"/>
                <a:gridCol w="609600"/>
                <a:gridCol w="609600"/>
                <a:gridCol w="609600"/>
                <a:gridCol w="609600"/>
                <a:gridCol w="609600"/>
                <a:gridCol w="609600"/>
                <a:gridCol w="609600"/>
              </a:tblGrid>
              <a:tr h="161925">
                <a:tc>
                  <a:txBody>
                    <a:bodyPr/>
                    <a:lstStyle/>
                    <a:p>
                      <a:pPr algn="l" fontAlgn="ctr"/>
                      <a:endParaRPr lang="en-US" sz="1000" b="1" i="0" u="none" strike="noStrike">
                        <a:latin typeface="Arial"/>
                      </a:endParaRPr>
                    </a:p>
                  </a:txBody>
                  <a:tcPr marL="9525" marR="9525" marT="9525" marB="0" vert="wordArtVert" anchor="ctr">
                    <a:lnL>
                      <a:noFill/>
                    </a:lnL>
                    <a:lnR>
                      <a:noFill/>
                    </a:lnR>
                    <a:lnT>
                      <a:noFill/>
                    </a:lnT>
                    <a:lnB>
                      <a:noFill/>
                    </a:lnB>
                  </a:tcPr>
                </a:tc>
                <a:tc>
                  <a:txBody>
                    <a:bodyPr/>
                    <a:lstStyle/>
                    <a:p>
                      <a:pPr algn="ctr" fontAlgn="b"/>
                      <a:endParaRPr lang="en-US" sz="1000" b="1" i="0" u="none" strike="noStrike">
                        <a:latin typeface="Arial"/>
                      </a:endParaRPr>
                    </a:p>
                  </a:txBody>
                  <a:tcPr marL="9525" marR="9525" marT="9525" marB="0" anchor="b">
                    <a:lnL>
                      <a:noFill/>
                    </a:lnL>
                    <a:lnR>
                      <a:noFill/>
                    </a:lnR>
                    <a:lnT>
                      <a:noFill/>
                    </a:lnT>
                    <a:lnB>
                      <a:noFill/>
                    </a:lnB>
                  </a:tcPr>
                </a:tc>
                <a:tc>
                  <a:txBody>
                    <a:bodyPr/>
                    <a:lstStyle/>
                    <a:p>
                      <a:pPr algn="ctr" fontAlgn="b"/>
                      <a:r>
                        <a:rPr lang="en-US" sz="1000" b="1" i="0" u="none" strike="noStrike">
                          <a:latin typeface="Arial"/>
                        </a:rPr>
                        <a:t>10 PCT</a:t>
                      </a:r>
                    </a:p>
                  </a:txBody>
                  <a:tcPr marL="9525" marR="9525" marT="9525" marB="0" anchor="b">
                    <a:lnL>
                      <a:noFill/>
                    </a:lnL>
                    <a:lnR>
                      <a:noFill/>
                    </a:lnR>
                    <a:lnT>
                      <a:noFill/>
                    </a:lnT>
                    <a:lnB>
                      <a:noFill/>
                    </a:lnB>
                  </a:tcPr>
                </a:tc>
                <a:tc>
                  <a:txBody>
                    <a:bodyPr/>
                    <a:lstStyle/>
                    <a:p>
                      <a:pPr algn="ctr" fontAlgn="b"/>
                      <a:r>
                        <a:rPr lang="en-US" sz="1000" b="1" i="0" u="none" strike="noStrike">
                          <a:latin typeface="Arial"/>
                        </a:rPr>
                        <a:t>25 PCT</a:t>
                      </a:r>
                    </a:p>
                  </a:txBody>
                  <a:tcPr marL="9525" marR="9525" marT="9525" marB="0" anchor="b">
                    <a:lnL>
                      <a:noFill/>
                    </a:lnL>
                    <a:lnR>
                      <a:noFill/>
                    </a:lnR>
                    <a:lnT>
                      <a:noFill/>
                    </a:lnT>
                    <a:lnB>
                      <a:noFill/>
                    </a:lnB>
                  </a:tcPr>
                </a:tc>
                <a:tc>
                  <a:txBody>
                    <a:bodyPr/>
                    <a:lstStyle/>
                    <a:p>
                      <a:pPr algn="ctr" fontAlgn="b"/>
                      <a:r>
                        <a:rPr lang="en-US" sz="1000" b="1" i="0" u="none" strike="noStrike">
                          <a:latin typeface="Arial"/>
                        </a:rPr>
                        <a:t>Median</a:t>
                      </a:r>
                    </a:p>
                  </a:txBody>
                  <a:tcPr marL="9525" marR="9525" marT="9525" marB="0" anchor="b">
                    <a:lnL>
                      <a:noFill/>
                    </a:lnL>
                    <a:lnR>
                      <a:noFill/>
                    </a:lnR>
                    <a:lnT>
                      <a:noFill/>
                    </a:lnT>
                    <a:lnB>
                      <a:noFill/>
                    </a:lnB>
                  </a:tcPr>
                </a:tc>
                <a:tc>
                  <a:txBody>
                    <a:bodyPr/>
                    <a:lstStyle/>
                    <a:p>
                      <a:pPr algn="ctr" fontAlgn="b"/>
                      <a:r>
                        <a:rPr lang="en-US" sz="1000" b="1" i="0" u="none" strike="noStrike">
                          <a:latin typeface="Arial"/>
                        </a:rPr>
                        <a:t>75 PCT</a:t>
                      </a:r>
                    </a:p>
                  </a:txBody>
                  <a:tcPr marL="9525" marR="9525" marT="9525" marB="0" anchor="b">
                    <a:lnL>
                      <a:noFill/>
                    </a:lnL>
                    <a:lnR>
                      <a:noFill/>
                    </a:lnR>
                    <a:lnT>
                      <a:noFill/>
                    </a:lnT>
                    <a:lnB>
                      <a:noFill/>
                    </a:lnB>
                  </a:tcPr>
                </a:tc>
                <a:tc>
                  <a:txBody>
                    <a:bodyPr/>
                    <a:lstStyle/>
                    <a:p>
                      <a:pPr algn="ctr" fontAlgn="b"/>
                      <a:r>
                        <a:rPr lang="en-US" sz="1000" b="1" i="0" u="none" strike="noStrike">
                          <a:latin typeface="Arial"/>
                        </a:rPr>
                        <a:t>90 PCT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latin typeface="Arial"/>
                        </a:rPr>
                        <a:t>Percent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rowSpan="5">
                  <a:txBody>
                    <a:bodyPr/>
                    <a:lstStyle/>
                    <a:p>
                      <a:pPr algn="ctr" fontAlgn="ctr"/>
                      <a:r>
                        <a:rPr lang="en-US" sz="1000" b="1" i="0" u="none" strike="noStrike">
                          <a:latin typeface="Arial"/>
                        </a:rPr>
                        <a:t>House</a:t>
                      </a:r>
                    </a:p>
                  </a:txBody>
                  <a:tcPr marL="9525" marR="9525" marT="9525" marB="0" vert="wordArtVert" anchor="ctr">
                    <a:lnL>
                      <a:noFill/>
                    </a:lnL>
                    <a:lnR>
                      <a:noFill/>
                    </a:lnR>
                    <a:lnT>
                      <a:noFill/>
                    </a:lnT>
                    <a:lnB>
                      <a:noFill/>
                    </a:lnB>
                  </a:tcPr>
                </a:tc>
                <a:tc>
                  <a:txBody>
                    <a:bodyPr/>
                    <a:lstStyle/>
                    <a:p>
                      <a:pPr algn="l" fontAlgn="b"/>
                      <a:r>
                        <a:rPr lang="en-US" sz="1000" b="1" i="0" u="none" strike="noStrike">
                          <a:latin typeface="Arial"/>
                        </a:rPr>
                        <a:t>0-1</a:t>
                      </a:r>
                    </a:p>
                  </a:txBody>
                  <a:tcPr marL="9525" marR="9525" marT="9525" marB="0" anchor="b">
                    <a:lnL>
                      <a:noFill/>
                    </a:lnL>
                    <a:lnR>
                      <a:noFill/>
                    </a:lnR>
                    <a:lnT>
                      <a:noFill/>
                    </a:lnT>
                    <a:lnB>
                      <a:noFill/>
                    </a:lnB>
                  </a:tcPr>
                </a:tc>
                <a:tc>
                  <a:txBody>
                    <a:bodyPr/>
                    <a:lstStyle/>
                    <a:p>
                      <a:pPr algn="r" fontAlgn="b"/>
                      <a:r>
                        <a:rPr lang="en-US" sz="1000" b="0" i="0" u="none" strike="noStrike">
                          <a:latin typeface="Arial"/>
                        </a:rPr>
                        <a:t>0</a:t>
                      </a:r>
                    </a:p>
                  </a:txBody>
                  <a:tcPr marL="9525" marR="9525" marT="9525" marB="0" anchor="b">
                    <a:lnL>
                      <a:noFill/>
                    </a:lnL>
                    <a:lnR>
                      <a:noFill/>
                    </a:lnR>
                    <a:lnT>
                      <a:noFill/>
                    </a:lnT>
                    <a:lnB>
                      <a:noFill/>
                    </a:lnB>
                  </a:tcPr>
                </a:tc>
                <a:tc>
                  <a:txBody>
                    <a:bodyPr/>
                    <a:lstStyle/>
                    <a:p>
                      <a:pPr algn="r" fontAlgn="b"/>
                      <a:r>
                        <a:rPr lang="en-US" sz="1000" b="0" i="0" u="none" strike="noStrike">
                          <a:latin typeface="Arial"/>
                        </a:rPr>
                        <a:t>0</a:t>
                      </a:r>
                    </a:p>
                  </a:txBody>
                  <a:tcPr marL="9525" marR="9525" marT="9525" marB="0" anchor="b">
                    <a:lnL>
                      <a:noFill/>
                    </a:lnL>
                    <a:lnR>
                      <a:noFill/>
                    </a:lnR>
                    <a:lnT>
                      <a:noFill/>
                    </a:lnT>
                    <a:lnB>
                      <a:noFill/>
                    </a:lnB>
                  </a:tcPr>
                </a:tc>
                <a:tc>
                  <a:txBody>
                    <a:bodyPr/>
                    <a:lstStyle/>
                    <a:p>
                      <a:pPr algn="r" fontAlgn="b"/>
                      <a:r>
                        <a:rPr lang="en-US" sz="1000" b="0" i="0" u="none" strike="noStrike">
                          <a:latin typeface="Arial"/>
                        </a:rPr>
                        <a:t>4</a:t>
                      </a:r>
                    </a:p>
                  </a:txBody>
                  <a:tcPr marL="9525" marR="9525" marT="9525" marB="0" anchor="b">
                    <a:lnL>
                      <a:noFill/>
                    </a:lnL>
                    <a:lnR>
                      <a:noFill/>
                    </a:lnR>
                    <a:lnT>
                      <a:noFill/>
                    </a:lnT>
                    <a:lnB>
                      <a:noFill/>
                    </a:lnB>
                  </a:tcPr>
                </a:tc>
                <a:tc>
                  <a:txBody>
                    <a:bodyPr/>
                    <a:lstStyle/>
                    <a:p>
                      <a:pPr algn="r" fontAlgn="b"/>
                      <a:r>
                        <a:rPr lang="en-US" sz="1000" b="0" i="0" u="none" strike="noStrike">
                          <a:latin typeface="Arial"/>
                        </a:rPr>
                        <a:t>7</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1.21%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1.01 - 2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4</a:t>
                      </a:r>
                    </a:p>
                  </a:txBody>
                  <a:tcPr marL="9525" marR="9525" marT="9525" marB="0" anchor="b">
                    <a:lnL>
                      <a:noFill/>
                    </a:lnL>
                    <a:lnR>
                      <a:noFill/>
                    </a:lnR>
                    <a:lnT>
                      <a:noFill/>
                    </a:lnT>
                    <a:lnB>
                      <a:noFill/>
                    </a:lnB>
                  </a:tcPr>
                </a:tc>
                <a:tc>
                  <a:txBody>
                    <a:bodyPr/>
                    <a:lstStyle/>
                    <a:p>
                      <a:pPr algn="r" fontAlgn="b"/>
                      <a:r>
                        <a:rPr lang="en-US" sz="1000" b="0" i="0" u="none" strike="noStrike">
                          <a:latin typeface="Arial"/>
                        </a:rPr>
                        <a:t>9</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19</a:t>
                      </a:r>
                    </a:p>
                  </a:txBody>
                  <a:tcPr marL="9525" marR="9525" marT="9525" marB="0" anchor="b">
                    <a:lnL>
                      <a:noFill/>
                    </a:lnL>
                    <a:lnR>
                      <a:noFill/>
                    </a:lnR>
                    <a:lnT>
                      <a:noFill/>
                    </a:lnT>
                    <a:lnB>
                      <a:noFill/>
                    </a:lnB>
                  </a:tcPr>
                </a:tc>
                <a:tc>
                  <a:txBody>
                    <a:bodyPr/>
                    <a:lstStyle/>
                    <a:p>
                      <a:pPr algn="r" fontAlgn="b"/>
                      <a:r>
                        <a:rPr lang="en-US" sz="1000" b="0" i="0" u="none" strike="noStrike">
                          <a:latin typeface="Arial"/>
                        </a:rPr>
                        <a:t>72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9.32%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2.01 - 3</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14</a:t>
                      </a:r>
                    </a:p>
                  </a:txBody>
                  <a:tcPr marL="9525" marR="9525" marT="9525" marB="0" anchor="b">
                    <a:lnL>
                      <a:noFill/>
                    </a:lnL>
                    <a:lnR>
                      <a:noFill/>
                    </a:lnR>
                    <a:lnT>
                      <a:noFill/>
                    </a:lnT>
                    <a:lnB>
                      <a:noFill/>
                    </a:lnB>
                  </a:tcPr>
                </a:tc>
                <a:tc>
                  <a:txBody>
                    <a:bodyPr/>
                    <a:lstStyle/>
                    <a:p>
                      <a:pPr algn="r" fontAlgn="b"/>
                      <a:r>
                        <a:rPr lang="en-US" sz="1000" b="0" i="0" u="none" strike="noStrike">
                          <a:latin typeface="Arial"/>
                        </a:rPr>
                        <a:t>52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139</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159</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147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20.00%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3.01 plus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493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69.47%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71450">
                <a:tc vMerge="1">
                  <a:txBody>
                    <a:bodyPr/>
                    <a:lstStyle/>
                    <a:p>
                      <a:endParaRPr lang="en-US"/>
                    </a:p>
                  </a:txBody>
                  <a:tcPr/>
                </a:tc>
                <a:tc>
                  <a:txBody>
                    <a:bodyPr/>
                    <a:lstStyle/>
                    <a:p>
                      <a:pPr algn="l" fontAlgn="b"/>
                      <a:r>
                        <a:rPr lang="en-US" sz="1000" b="1" i="0" u="none" strike="noStrike">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71450">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1"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171450">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1"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171450">
                <a:tc rowSpan="5">
                  <a:txBody>
                    <a:bodyPr/>
                    <a:lstStyle/>
                    <a:p>
                      <a:pPr algn="ctr" fontAlgn="ctr"/>
                      <a:r>
                        <a:rPr lang="en-US" sz="1000" b="1" i="0" u="none" strike="noStrike">
                          <a:latin typeface="Arial"/>
                        </a:rPr>
                        <a:t>Condo</a:t>
                      </a:r>
                    </a:p>
                  </a:txBody>
                  <a:tcPr marL="9525" marR="9525" marT="9525" marB="0" vert="wordArtVert" anchor="ctr">
                    <a:lnL>
                      <a:noFill/>
                    </a:lnL>
                    <a:lnR>
                      <a:noFill/>
                    </a:lnR>
                    <a:lnT>
                      <a:noFill/>
                    </a:lnT>
                    <a:lnB>
                      <a:noFill/>
                    </a:lnB>
                  </a:tcPr>
                </a:tc>
                <a:tc>
                  <a:txBody>
                    <a:bodyPr/>
                    <a:lstStyle/>
                    <a:p>
                      <a:pPr algn="l" fontAlgn="b"/>
                      <a:r>
                        <a:rPr lang="en-US" sz="1000" b="1" i="0" u="none" strike="noStrike">
                          <a:latin typeface="Arial"/>
                        </a:rPr>
                        <a:t>0-1</a:t>
                      </a:r>
                    </a:p>
                  </a:txBody>
                  <a:tcPr marL="9525" marR="9525" marT="9525" marB="0" anchor="b">
                    <a:lnL>
                      <a:noFill/>
                    </a:lnL>
                    <a:lnR>
                      <a:noFill/>
                    </a:lnR>
                    <a:lnT>
                      <a:noFill/>
                    </a:lnT>
                    <a:lnB>
                      <a:noFill/>
                    </a:lnB>
                  </a:tcPr>
                </a:tc>
                <a:tc>
                  <a:txBody>
                    <a:bodyPr/>
                    <a:lstStyle/>
                    <a:p>
                      <a:pPr algn="r" fontAlgn="b"/>
                      <a:r>
                        <a:rPr lang="en-US" sz="1000" b="0" i="0" u="none" strike="noStrike">
                          <a:latin typeface="Arial"/>
                        </a:rPr>
                        <a:t>4</a:t>
                      </a:r>
                    </a:p>
                  </a:txBody>
                  <a:tcPr marL="9525" marR="9525" marT="9525" marB="0" anchor="b">
                    <a:lnL>
                      <a:noFill/>
                    </a:lnL>
                    <a:lnR>
                      <a:noFill/>
                    </a:lnR>
                    <a:lnT>
                      <a:noFill/>
                    </a:lnT>
                    <a:lnB>
                      <a:noFill/>
                    </a:lnB>
                  </a:tcPr>
                </a:tc>
                <a:tc>
                  <a:txBody>
                    <a:bodyPr/>
                    <a:lstStyle/>
                    <a:p>
                      <a:pPr algn="r" fontAlgn="b"/>
                      <a:r>
                        <a:rPr lang="en-US" sz="1000" b="0" i="0" u="none" strike="noStrike">
                          <a:latin typeface="Arial"/>
                        </a:rPr>
                        <a:t>8</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76</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9.94%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1.01 - 2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70</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147</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223</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252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247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36.75%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2.01 - 3</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151</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135</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123</a:t>
                      </a:r>
                    </a:p>
                  </a:txBody>
                  <a:tcPr marL="9525" marR="9525" marT="9525" marB="0" anchor="b">
                    <a:lnL>
                      <a:noFill/>
                    </a:lnL>
                    <a:lnR>
                      <a:noFill/>
                    </a:lnR>
                    <a:lnT>
                      <a:noFill/>
                    </a:lnT>
                    <a:lnB>
                      <a:noFill/>
                    </a:lnB>
                  </a:tcPr>
                </a:tc>
                <a:tc>
                  <a:txBody>
                    <a:bodyPr/>
                    <a:lstStyle/>
                    <a:p>
                      <a:pPr algn="r" fontAlgn="b"/>
                      <a:r>
                        <a:rPr lang="en-US" sz="1000" b="0" i="0" u="none" strike="noStrike">
                          <a:latin typeface="Arial"/>
                        </a:rPr>
                        <a:t>94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655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25.64%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3.01 plus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27.67%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71450">
                <a:tc vMerge="1">
                  <a:txBody>
                    <a:bodyPr/>
                    <a:lstStyle/>
                    <a:p>
                      <a:endParaRPr lang="en-US"/>
                    </a:p>
                  </a:txBody>
                  <a:tcPr/>
                </a:tc>
                <a:tc>
                  <a:txBody>
                    <a:bodyPr/>
                    <a:lstStyle/>
                    <a:p>
                      <a:pPr algn="l" fontAlgn="b"/>
                      <a:r>
                        <a:rPr lang="en-US" sz="1000" b="1" i="0" u="none" strike="noStrike">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71450">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1"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171450">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1"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r>
              <a:tr h="171450">
                <a:tc rowSpan="5">
                  <a:txBody>
                    <a:bodyPr/>
                    <a:lstStyle/>
                    <a:p>
                      <a:pPr algn="ctr" fontAlgn="ctr"/>
                      <a:r>
                        <a:rPr lang="en-US" sz="1000" b="1" i="0" u="none" strike="noStrike">
                          <a:latin typeface="Arial"/>
                        </a:rPr>
                        <a:t>Rent</a:t>
                      </a:r>
                    </a:p>
                  </a:txBody>
                  <a:tcPr marL="9525" marR="9525" marT="9525" marB="0" vert="wordArtVert" anchor="ctr">
                    <a:lnL>
                      <a:noFill/>
                    </a:lnL>
                    <a:lnR>
                      <a:noFill/>
                    </a:lnR>
                    <a:lnT>
                      <a:noFill/>
                    </a:lnT>
                    <a:lnB>
                      <a:noFill/>
                    </a:lnB>
                  </a:tcPr>
                </a:tc>
                <a:tc>
                  <a:txBody>
                    <a:bodyPr/>
                    <a:lstStyle/>
                    <a:p>
                      <a:pPr algn="l" fontAlgn="b"/>
                      <a:r>
                        <a:rPr lang="en-US" sz="1000" b="1" i="0" u="none" strike="noStrike">
                          <a:latin typeface="Arial"/>
                        </a:rPr>
                        <a:t>0-1</a:t>
                      </a:r>
                    </a:p>
                  </a:txBody>
                  <a:tcPr marL="9525" marR="9525" marT="9525" marB="0" anchor="b">
                    <a:lnL>
                      <a:noFill/>
                    </a:lnL>
                    <a:lnR>
                      <a:noFill/>
                    </a:lnR>
                    <a:lnT>
                      <a:noFill/>
                    </a:lnT>
                    <a:lnB>
                      <a:noFill/>
                    </a:lnB>
                  </a:tcPr>
                </a:tc>
                <a:tc>
                  <a:txBody>
                    <a:bodyPr/>
                    <a:lstStyle/>
                    <a:p>
                      <a:pPr algn="r" fontAlgn="b"/>
                      <a:r>
                        <a:rPr lang="en-US" sz="1000" b="0" i="0" u="none" strike="noStrike">
                          <a:latin typeface="Arial"/>
                        </a:rPr>
                        <a:t>6</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11</a:t>
                      </a:r>
                    </a:p>
                  </a:txBody>
                  <a:tcPr marL="9525" marR="9525" marT="9525" marB="0" anchor="b">
                    <a:lnL>
                      <a:noFill/>
                    </a:lnL>
                    <a:lnR>
                      <a:noFill/>
                    </a:lnR>
                    <a:lnT>
                      <a:noFill/>
                    </a:lnT>
                    <a:lnB>
                      <a:noFill/>
                    </a:lnB>
                  </a:tcPr>
                </a:tc>
                <a:tc>
                  <a:txBody>
                    <a:bodyPr/>
                    <a:lstStyle/>
                    <a:p>
                      <a:pPr algn="r" fontAlgn="b"/>
                      <a:r>
                        <a:rPr lang="en-US" sz="1000" b="0" i="0" u="none" strike="noStrike">
                          <a:latin typeface="Arial"/>
                        </a:rPr>
                        <a:t>38</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102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332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12.99%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1.01 - 2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99</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178</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247</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258</a:t>
                      </a:r>
                    </a:p>
                  </a:txBody>
                  <a:tcPr marL="9525" marR="9525" marT="9525" marB="0" anchor="b">
                    <a:lnL>
                      <a:noFill/>
                    </a:lnL>
                    <a:lnR>
                      <a:noFill/>
                    </a:lnR>
                    <a:lnT>
                      <a:noFill/>
                    </a:lnT>
                    <a:lnB>
                      <a:noFill/>
                    </a:lnB>
                  </a:tcPr>
                </a:tc>
                <a:tc>
                  <a:txBody>
                    <a:bodyPr/>
                    <a:lstStyle/>
                    <a:p>
                      <a:pPr algn="r" fontAlgn="b"/>
                      <a:r>
                        <a:rPr lang="en-US" sz="1000" b="0" i="0" u="none" strike="noStrike">
                          <a:latin typeface="Arial"/>
                        </a:rPr>
                        <a:t>238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39.92%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2.01 - 3</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158</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151</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116</a:t>
                      </a:r>
                    </a:p>
                  </a:txBody>
                  <a:tcPr marL="9525" marR="9525" marT="9525" marB="0" anchor="b">
                    <a:lnL>
                      <a:noFill/>
                    </a:lnL>
                    <a:lnR>
                      <a:noFill/>
                    </a:lnR>
                    <a:lnT>
                      <a:noFill/>
                    </a:lnT>
                    <a:lnB>
                      <a:noFill/>
                    </a:lnB>
                  </a:tcPr>
                </a:tc>
                <a:tc>
                  <a:txBody>
                    <a:bodyPr/>
                    <a:lstStyle/>
                    <a:p>
                      <a:pPr algn="r" fontAlgn="b"/>
                      <a:r>
                        <a:rPr lang="en-US" sz="1000" b="0" i="0" u="none" strike="noStrike">
                          <a:latin typeface="Arial"/>
                        </a:rPr>
                        <a:t>112</a:t>
                      </a:r>
                    </a:p>
                  </a:txBody>
                  <a:tcPr marL="9525" marR="9525" marT="9525" marB="0" anchor="b">
                    <a:lnL>
                      <a:noFill/>
                    </a:lnL>
                    <a:lnR>
                      <a:noFill/>
                    </a:lnR>
                    <a:lnT>
                      <a:noFill/>
                    </a:lnT>
                    <a:lnB>
                      <a:noFill/>
                    </a:lnB>
                  </a:tcPr>
                </a:tc>
                <a:tc>
                  <a:txBody>
                    <a:bodyPr/>
                    <a:lstStyle/>
                    <a:p>
                      <a:pPr algn="r" fontAlgn="b"/>
                      <a:r>
                        <a:rPr lang="en-US" sz="1000" b="0" i="0" u="none" strike="noStrike">
                          <a:latin typeface="Arial"/>
                        </a:rPr>
                        <a:t>87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latin typeface="Arial"/>
                        </a:rPr>
                        <a:t>24.42%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71450">
                <a:tc vMerge="1">
                  <a:txBody>
                    <a:bodyPr/>
                    <a:lstStyle/>
                    <a:p>
                      <a:endParaRPr lang="en-US"/>
                    </a:p>
                  </a:txBody>
                  <a:tcPr/>
                </a:tc>
                <a:tc>
                  <a:txBody>
                    <a:bodyPr/>
                    <a:lstStyle/>
                    <a:p>
                      <a:pPr algn="l" fontAlgn="b"/>
                      <a:r>
                        <a:rPr lang="en-US" sz="1000" b="1" i="0" u="none" strike="noStrike">
                          <a:latin typeface="Arial"/>
                        </a:rPr>
                        <a:t>3.01 plus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248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22.66%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71450">
                <a:tc vMerge="1">
                  <a:txBody>
                    <a:bodyPr/>
                    <a:lstStyle/>
                    <a:p>
                      <a:endParaRPr lang="en-US"/>
                    </a:p>
                  </a:txBody>
                  <a:tcPr/>
                </a:tc>
                <a:tc>
                  <a:txBody>
                    <a:bodyPr/>
                    <a:lstStyle/>
                    <a:p>
                      <a:pPr algn="l" fontAlgn="b"/>
                      <a:r>
                        <a:rPr lang="en-US" sz="1000" b="1" i="0" u="none" strike="noStrike">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511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latin typeface="Arial"/>
                        </a:rPr>
                        <a:t>100.00%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College Graduates Staying in Hawaii?</a:t>
            </a:r>
            <a:endParaRPr lang="en-US" dirty="0"/>
          </a:p>
        </p:txBody>
      </p:sp>
      <p:sp>
        <p:nvSpPr>
          <p:cNvPr id="7" name="Oval Callout 6"/>
          <p:cNvSpPr/>
          <p:nvPr/>
        </p:nvSpPr>
        <p:spPr>
          <a:xfrm>
            <a:off x="685800" y="1752600"/>
            <a:ext cx="4495800" cy="2590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t>“At my salary level (in Hawaii), I was unable to move out of my parents’ home. I couldn’t afford much. I moved… and immediately had a job offer.”</a:t>
            </a:r>
          </a:p>
          <a:p>
            <a:pPr algn="ctr" fontAlgn="auto">
              <a:spcBef>
                <a:spcPts val="0"/>
              </a:spcBef>
              <a:spcAft>
                <a:spcPts val="0"/>
              </a:spcAft>
              <a:defRPr/>
            </a:pPr>
            <a:endParaRPr lang="en-US" sz="1400" dirty="0" smtClean="0"/>
          </a:p>
          <a:p>
            <a:pPr algn="ctr" fontAlgn="auto">
              <a:spcBef>
                <a:spcPts val="0"/>
              </a:spcBef>
              <a:spcAft>
                <a:spcPts val="0"/>
              </a:spcAft>
              <a:defRPr/>
            </a:pPr>
            <a:r>
              <a:rPr lang="en-US" sz="1400" dirty="0" smtClean="0"/>
              <a:t>Andrea Thomas</a:t>
            </a:r>
          </a:p>
          <a:p>
            <a:pPr algn="ctr" fontAlgn="auto">
              <a:spcBef>
                <a:spcPts val="0"/>
              </a:spcBef>
              <a:spcAft>
                <a:spcPts val="0"/>
              </a:spcAft>
              <a:defRPr/>
            </a:pPr>
            <a:r>
              <a:rPr lang="en-US" sz="1400" dirty="0" smtClean="0"/>
              <a:t>(Former Hawaii resident)</a:t>
            </a:r>
            <a:endParaRPr lang="en-US" sz="1400" dirty="0"/>
          </a:p>
        </p:txBody>
      </p:sp>
      <p:sp>
        <p:nvSpPr>
          <p:cNvPr id="4" name="Oval Callout 3"/>
          <p:cNvSpPr/>
          <p:nvPr/>
        </p:nvSpPr>
        <p:spPr>
          <a:xfrm>
            <a:off x="4191000" y="3810000"/>
            <a:ext cx="4343400" cy="2590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t>“I thought I would never leave Hawaii. Even when I went to Utah State, it was to get a degree, then to come back home.”</a:t>
            </a:r>
          </a:p>
          <a:p>
            <a:pPr algn="ctr" fontAlgn="auto">
              <a:spcBef>
                <a:spcPts val="0"/>
              </a:spcBef>
              <a:spcAft>
                <a:spcPts val="0"/>
              </a:spcAft>
              <a:defRPr/>
            </a:pPr>
            <a:endParaRPr lang="en-US" sz="1400" dirty="0" smtClean="0"/>
          </a:p>
          <a:p>
            <a:pPr algn="ctr" fontAlgn="auto">
              <a:spcBef>
                <a:spcPts val="0"/>
              </a:spcBef>
              <a:spcAft>
                <a:spcPts val="0"/>
              </a:spcAft>
              <a:defRPr/>
            </a:pPr>
            <a:r>
              <a:rPr lang="en-US" sz="1400" dirty="0" smtClean="0"/>
              <a:t>The Kamehamema Schools graduate experienced a long and frustrating job search in Hawaii before turning his attention to the mainland; he is now a teacher in Utah.</a:t>
            </a:r>
            <a:endParaRPr lang="en-US" sz="1400" dirty="0"/>
          </a:p>
        </p:txBody>
      </p:sp>
      <p:sp>
        <p:nvSpPr>
          <p:cNvPr id="5" name="TextBox 4"/>
          <p:cNvSpPr txBox="1"/>
          <p:nvPr/>
        </p:nvSpPr>
        <p:spPr>
          <a:xfrm>
            <a:off x="609600" y="6477000"/>
            <a:ext cx="3048000" cy="369332"/>
          </a:xfrm>
          <a:prstGeom prst="rect">
            <a:avLst/>
          </a:prstGeom>
          <a:noFill/>
        </p:spPr>
        <p:txBody>
          <a:bodyPr wrap="square" rtlCol="0">
            <a:spAutoFit/>
          </a:bodyPr>
          <a:lstStyle/>
          <a:p>
            <a:r>
              <a:rPr lang="en-US" dirty="0" smtClean="0"/>
              <a:t>Source: Star Bulletin</a:t>
            </a:r>
            <a:endParaRPr lang="en-US" dirty="0"/>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Where Else Can A Worker Afford To Live?</a:t>
            </a:r>
          </a:p>
        </p:txBody>
      </p:sp>
      <p:sp>
        <p:nvSpPr>
          <p:cNvPr id="27652" name="TextBox 11"/>
          <p:cNvSpPr txBox="1">
            <a:spLocks noChangeArrowheads="1"/>
          </p:cNvSpPr>
          <p:nvPr/>
        </p:nvSpPr>
        <p:spPr bwMode="auto">
          <a:xfrm>
            <a:off x="2362200" y="2220913"/>
            <a:ext cx="4267200" cy="369887"/>
          </a:xfrm>
          <a:prstGeom prst="rect">
            <a:avLst/>
          </a:prstGeom>
          <a:noFill/>
          <a:ln w="9525">
            <a:noFill/>
            <a:miter lim="800000"/>
            <a:headEnd/>
            <a:tailEnd/>
          </a:ln>
        </p:spPr>
        <p:txBody>
          <a:bodyPr>
            <a:spAutoFit/>
          </a:bodyPr>
          <a:lstStyle/>
          <a:p>
            <a:r>
              <a:rPr lang="en-US"/>
              <a:t>Police and Sheriff’s Patrol Officers</a:t>
            </a:r>
          </a:p>
        </p:txBody>
      </p:sp>
      <p:pic>
        <p:nvPicPr>
          <p:cNvPr id="27653" name="Picture 6" descr="http://tbn0.google.com/images?q=tbn:a5R1rl2hJQRnjM:http://www.dkimages.com/discover/previews/1051/90053948.JPG">
            <a:hlinkClick r:id="rId4"/>
          </p:cNvPr>
          <p:cNvPicPr>
            <a:picLocks noChangeAspect="1" noChangeArrowheads="1"/>
          </p:cNvPicPr>
          <p:nvPr/>
        </p:nvPicPr>
        <p:blipFill>
          <a:blip r:embed="rId5"/>
          <a:srcRect/>
          <a:stretch>
            <a:fillRect/>
          </a:stretch>
        </p:blipFill>
        <p:spPr bwMode="auto">
          <a:xfrm>
            <a:off x="6248400" y="1752600"/>
            <a:ext cx="1352550" cy="904875"/>
          </a:xfrm>
          <a:prstGeom prst="rect">
            <a:avLst/>
          </a:prstGeom>
          <a:noFill/>
          <a:ln w="9525">
            <a:noFill/>
            <a:miter lim="800000"/>
            <a:headEnd/>
            <a:tailEnd/>
          </a:ln>
        </p:spPr>
      </p:pic>
      <p:graphicFrame>
        <p:nvGraphicFramePr>
          <p:cNvPr id="124929" name="Object 1"/>
          <p:cNvGraphicFramePr>
            <a:graphicFrameLocks noChangeAspect="1"/>
          </p:cNvGraphicFramePr>
          <p:nvPr/>
        </p:nvGraphicFramePr>
        <p:xfrm>
          <a:off x="384175" y="2667000"/>
          <a:ext cx="8455025" cy="3816350"/>
        </p:xfrm>
        <a:graphic>
          <a:graphicData uri="http://schemas.openxmlformats.org/presentationml/2006/ole">
            <p:oleObj spid="_x0000_s124929" name="Worksheet" r:id="rId6" imgW="8455216" imgH="3815936" progId="Excel.Sheet.12">
              <p:embed/>
            </p:oleObj>
          </a:graphicData>
        </a:graphic>
      </p:graphicFrame>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Where Else Can A Worker Afford To Live?</a:t>
            </a:r>
          </a:p>
        </p:txBody>
      </p:sp>
      <p:sp>
        <p:nvSpPr>
          <p:cNvPr id="28675" name="TextBox 11"/>
          <p:cNvSpPr txBox="1">
            <a:spLocks noChangeArrowheads="1"/>
          </p:cNvSpPr>
          <p:nvPr/>
        </p:nvSpPr>
        <p:spPr bwMode="auto">
          <a:xfrm>
            <a:off x="3429000" y="2220913"/>
            <a:ext cx="4267200" cy="369887"/>
          </a:xfrm>
          <a:prstGeom prst="rect">
            <a:avLst/>
          </a:prstGeom>
          <a:noFill/>
          <a:ln w="9525">
            <a:noFill/>
            <a:miter lim="800000"/>
            <a:headEnd/>
            <a:tailEnd/>
          </a:ln>
        </p:spPr>
        <p:txBody>
          <a:bodyPr>
            <a:spAutoFit/>
          </a:bodyPr>
          <a:lstStyle/>
          <a:p>
            <a:r>
              <a:rPr lang="en-US"/>
              <a:t>Physical Therapists</a:t>
            </a:r>
          </a:p>
        </p:txBody>
      </p:sp>
      <p:pic>
        <p:nvPicPr>
          <p:cNvPr id="28676" name="Picture 4" descr="http://tbn0.google.com/images?q=tbn:YoUTMs-a5BZbOM:http://mhanewsnow.typepad.com/photos/uncategorized/physical_therapist_week.jpg">
            <a:hlinkClick r:id="rId4"/>
          </p:cNvPr>
          <p:cNvPicPr>
            <a:picLocks noChangeAspect="1" noChangeArrowheads="1"/>
          </p:cNvPicPr>
          <p:nvPr/>
        </p:nvPicPr>
        <p:blipFill>
          <a:blip r:embed="rId5"/>
          <a:srcRect/>
          <a:stretch>
            <a:fillRect/>
          </a:stretch>
        </p:blipFill>
        <p:spPr bwMode="auto">
          <a:xfrm>
            <a:off x="6248400" y="1752600"/>
            <a:ext cx="1152525" cy="923925"/>
          </a:xfrm>
          <a:prstGeom prst="rect">
            <a:avLst/>
          </a:prstGeom>
          <a:noFill/>
          <a:ln w="9525">
            <a:noFill/>
            <a:miter lim="800000"/>
            <a:headEnd/>
            <a:tailEnd/>
          </a:ln>
        </p:spPr>
      </p:pic>
      <p:graphicFrame>
        <p:nvGraphicFramePr>
          <p:cNvPr id="122881" name="Object 1"/>
          <p:cNvGraphicFramePr>
            <a:graphicFrameLocks noChangeAspect="1"/>
          </p:cNvGraphicFramePr>
          <p:nvPr/>
        </p:nvGraphicFramePr>
        <p:xfrm>
          <a:off x="198438" y="2817813"/>
          <a:ext cx="8747125" cy="3659187"/>
        </p:xfrm>
        <a:graphic>
          <a:graphicData uri="http://schemas.openxmlformats.org/presentationml/2006/ole">
            <p:oleObj spid="_x0000_s122881" name="Worksheet" r:id="rId6" imgW="8746390" imgH="3659284" progId="Excel.Sheet.12">
              <p:embed/>
            </p:oleObj>
          </a:graphicData>
        </a:graphic>
      </p:graphicFrame>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Where Else Can A Worker Afford To Live?</a:t>
            </a:r>
          </a:p>
        </p:txBody>
      </p:sp>
      <p:sp>
        <p:nvSpPr>
          <p:cNvPr id="29699" name="TextBox 11"/>
          <p:cNvSpPr txBox="1">
            <a:spLocks noChangeArrowheads="1"/>
          </p:cNvSpPr>
          <p:nvPr/>
        </p:nvSpPr>
        <p:spPr bwMode="auto">
          <a:xfrm>
            <a:off x="2819400" y="2220913"/>
            <a:ext cx="4267200" cy="369887"/>
          </a:xfrm>
          <a:prstGeom prst="rect">
            <a:avLst/>
          </a:prstGeom>
          <a:noFill/>
          <a:ln w="9525">
            <a:noFill/>
            <a:miter lim="800000"/>
            <a:headEnd/>
            <a:tailEnd/>
          </a:ln>
        </p:spPr>
        <p:txBody>
          <a:bodyPr>
            <a:spAutoFit/>
          </a:bodyPr>
          <a:lstStyle/>
          <a:p>
            <a:r>
              <a:rPr lang="en-US"/>
              <a:t>Elementary School Teachers</a:t>
            </a:r>
          </a:p>
        </p:txBody>
      </p:sp>
      <p:pic>
        <p:nvPicPr>
          <p:cNvPr id="29701" name="Picture 3" descr="http://tbn0.google.com/images?q=tbn:vo2xOp1uFcKGGM:http://www.whitehouse.gov/omb/budget/fy2006/images/education-2.jpg">
            <a:hlinkClick r:id="rId4"/>
          </p:cNvPr>
          <p:cNvPicPr>
            <a:picLocks noChangeAspect="1" noChangeArrowheads="1"/>
          </p:cNvPicPr>
          <p:nvPr/>
        </p:nvPicPr>
        <p:blipFill>
          <a:blip r:embed="rId5"/>
          <a:srcRect/>
          <a:stretch>
            <a:fillRect/>
          </a:stretch>
        </p:blipFill>
        <p:spPr bwMode="auto">
          <a:xfrm>
            <a:off x="6172200" y="1752600"/>
            <a:ext cx="1304925" cy="847725"/>
          </a:xfrm>
          <a:prstGeom prst="rect">
            <a:avLst/>
          </a:prstGeom>
          <a:noFill/>
          <a:ln w="9525">
            <a:noFill/>
            <a:miter lim="800000"/>
            <a:headEnd/>
            <a:tailEnd/>
          </a:ln>
        </p:spPr>
      </p:pic>
      <p:graphicFrame>
        <p:nvGraphicFramePr>
          <p:cNvPr id="120833" name="Object 1"/>
          <p:cNvGraphicFramePr>
            <a:graphicFrameLocks noChangeAspect="1"/>
          </p:cNvGraphicFramePr>
          <p:nvPr/>
        </p:nvGraphicFramePr>
        <p:xfrm>
          <a:off x="214313" y="2817813"/>
          <a:ext cx="8715375" cy="3659187"/>
        </p:xfrm>
        <a:graphic>
          <a:graphicData uri="http://schemas.openxmlformats.org/presentationml/2006/ole">
            <p:oleObj spid="_x0000_s120833" name="Worksheet" r:id="rId6" imgW="8715721" imgH="3659284" progId="Excel.Sheet.12">
              <p:embed/>
            </p:oleObj>
          </a:graphicData>
        </a:graphic>
      </p:graphicFrame>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All Mean?</a:t>
            </a:r>
            <a:endParaRPr lang="en-US" dirty="0"/>
          </a:p>
        </p:txBody>
      </p:sp>
      <p:sp>
        <p:nvSpPr>
          <p:cNvPr id="3" name="Content Placeholder 2"/>
          <p:cNvSpPr>
            <a:spLocks noGrp="1"/>
          </p:cNvSpPr>
          <p:nvPr>
            <p:ph idx="1"/>
          </p:nvPr>
        </p:nvSpPr>
        <p:spPr/>
        <p:txBody>
          <a:bodyPr/>
          <a:lstStyle/>
          <a:p>
            <a:r>
              <a:rPr lang="en-US" dirty="0" smtClean="0"/>
              <a:t>In 2003, the median salary was $29,350 for all occupations and it took 3.34 workers to afford the median home.</a:t>
            </a:r>
          </a:p>
          <a:p>
            <a:r>
              <a:rPr lang="en-US" dirty="0" smtClean="0"/>
              <a:t>In 2008, the median salary is $33,782 and it takes 5.14 workers to afford the median home.</a:t>
            </a:r>
          </a:p>
          <a:p>
            <a:r>
              <a:rPr lang="en-US" dirty="0" smtClean="0"/>
              <a:t>To match the home purchasing power from 2003, the </a:t>
            </a:r>
            <a:r>
              <a:rPr lang="en-US" b="1" dirty="0" smtClean="0"/>
              <a:t>average</a:t>
            </a:r>
            <a:r>
              <a:rPr lang="en-US" dirty="0" smtClean="0"/>
              <a:t> employee would require a:</a:t>
            </a:r>
          </a:p>
          <a:p>
            <a:pPr algn="ctr">
              <a:buNone/>
            </a:pPr>
            <a:r>
              <a:rPr lang="en-US" sz="4000" dirty="0" smtClean="0">
                <a:uFill>
                  <a:solidFill>
                    <a:srgbClr val="FF0000"/>
                  </a:solidFill>
                </a:uFill>
              </a:rPr>
              <a:t>54% Raise!</a:t>
            </a:r>
          </a:p>
          <a:p>
            <a:pPr algn="ctr">
              <a:buNone/>
            </a:pPr>
            <a:r>
              <a:rPr lang="en-US" sz="3200" dirty="0" smtClean="0">
                <a:uFill>
                  <a:solidFill>
                    <a:srgbClr val="FF0000"/>
                  </a:solidFill>
                </a:uFill>
              </a:rPr>
              <a:t>($16.24/hour             $25.01/hour)</a:t>
            </a:r>
          </a:p>
          <a:p>
            <a:endParaRPr lang="en-US" dirty="0"/>
          </a:p>
        </p:txBody>
      </p:sp>
      <p:pic>
        <p:nvPicPr>
          <p:cNvPr id="125954" name="Picture 2" descr="spinning dollar sign"/>
          <p:cNvPicPr>
            <a:picLocks noChangeAspect="1" noChangeArrowheads="1" noCrop="1"/>
          </p:cNvPicPr>
          <p:nvPr/>
        </p:nvPicPr>
        <p:blipFill>
          <a:blip r:embed="rId3"/>
          <a:srcRect/>
          <a:stretch>
            <a:fillRect/>
          </a:stretch>
        </p:blipFill>
        <p:spPr bwMode="auto">
          <a:xfrm>
            <a:off x="8077200" y="5715000"/>
            <a:ext cx="904875" cy="933450"/>
          </a:xfrm>
          <a:prstGeom prst="rect">
            <a:avLst/>
          </a:prstGeom>
          <a:noFill/>
        </p:spPr>
      </p:pic>
      <p:sp>
        <p:nvSpPr>
          <p:cNvPr id="5" name="Right Arrow 4"/>
          <p:cNvSpPr/>
          <p:nvPr/>
        </p:nvSpPr>
        <p:spPr>
          <a:xfrm>
            <a:off x="4114800" y="58674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Overview</a:t>
            </a:r>
          </a:p>
        </p:txBody>
      </p:sp>
      <p:sp>
        <p:nvSpPr>
          <p:cNvPr id="10243" name="Content Placeholder 2"/>
          <p:cNvSpPr>
            <a:spLocks noGrp="1"/>
          </p:cNvSpPr>
          <p:nvPr>
            <p:ph idx="1"/>
          </p:nvPr>
        </p:nvSpPr>
        <p:spPr/>
        <p:txBody>
          <a:bodyPr/>
          <a:lstStyle/>
          <a:p>
            <a:pPr eaLnBrk="1" hangingPunct="1"/>
            <a:r>
              <a:rPr lang="en-US" dirty="0" smtClean="0"/>
              <a:t>The following presentation examines Honolulu’s housing affordability (single-family housing, condominium and rental) by comparing:</a:t>
            </a:r>
          </a:p>
          <a:p>
            <a:pPr lvl="1" eaLnBrk="1" hangingPunct="1"/>
            <a:r>
              <a:rPr lang="en-US" dirty="0" smtClean="0"/>
              <a:t>Income</a:t>
            </a:r>
          </a:p>
          <a:p>
            <a:pPr lvl="1" eaLnBrk="1" hangingPunct="1"/>
            <a:r>
              <a:rPr lang="en-US" dirty="0" smtClean="0"/>
              <a:t>Shelter Cost</a:t>
            </a:r>
          </a:p>
          <a:p>
            <a:pPr lvl="1" eaLnBrk="1" hangingPunct="1"/>
            <a:r>
              <a:rPr lang="en-US" dirty="0" smtClean="0"/>
              <a:t>Occupation Type</a:t>
            </a:r>
          </a:p>
          <a:p>
            <a:pPr lvl="1" eaLnBrk="1" hangingPunct="1"/>
            <a:r>
              <a:rPr lang="en-US" dirty="0" smtClean="0"/>
              <a:t>Year (2000, 2003, 2006 and 2008)</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What Does This All Mean?</a:t>
            </a:r>
          </a:p>
        </p:txBody>
      </p:sp>
      <p:sp>
        <p:nvSpPr>
          <p:cNvPr id="4" name="Oval Callout 3"/>
          <p:cNvSpPr/>
          <p:nvPr/>
        </p:nvSpPr>
        <p:spPr>
          <a:xfrm>
            <a:off x="685800" y="1981200"/>
            <a:ext cx="7772400" cy="3429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t>“Hawaii and Honolulu are suffering from a supply imbalance. When employment increases and the economy starts growing, it takes too long and it is far too difficult because of the regulatory barriers for the housing industry to deliver adequate units quickly enough and efficiently enough to temper the price spiral.”</a:t>
            </a:r>
          </a:p>
        </p:txBody>
      </p:sp>
      <p:sp>
        <p:nvSpPr>
          <p:cNvPr id="30724" name="TextBox 4"/>
          <p:cNvSpPr txBox="1">
            <a:spLocks noChangeArrowheads="1"/>
          </p:cNvSpPr>
          <p:nvPr/>
        </p:nvSpPr>
        <p:spPr bwMode="auto">
          <a:xfrm>
            <a:off x="3124200" y="6019800"/>
            <a:ext cx="5181600" cy="1016000"/>
          </a:xfrm>
          <a:prstGeom prst="rect">
            <a:avLst/>
          </a:prstGeom>
          <a:noFill/>
          <a:ln w="9525">
            <a:noFill/>
            <a:miter lim="800000"/>
            <a:headEnd/>
            <a:tailEnd/>
          </a:ln>
        </p:spPr>
        <p:txBody>
          <a:bodyPr>
            <a:spAutoFit/>
          </a:bodyPr>
          <a:lstStyle/>
          <a:p>
            <a:r>
              <a:rPr lang="en-US" sz="1400">
                <a:latin typeface="Constantia" pitchFamily="18" charset="0"/>
              </a:rPr>
              <a:t>Paul Brewbaker</a:t>
            </a:r>
          </a:p>
          <a:p>
            <a:r>
              <a:rPr lang="en-US" sz="1400">
                <a:latin typeface="Constantia" pitchFamily="18" charset="0"/>
              </a:rPr>
              <a:t>Senior Vice President and Chief Economist</a:t>
            </a:r>
            <a:br>
              <a:rPr lang="en-US" sz="1400">
                <a:latin typeface="Constantia" pitchFamily="18" charset="0"/>
              </a:rPr>
            </a:br>
            <a:r>
              <a:rPr lang="en-US" sz="1400">
                <a:latin typeface="Constantia" pitchFamily="18" charset="0"/>
              </a:rPr>
              <a:t>Bank of Hawaii</a:t>
            </a:r>
            <a:r>
              <a:rPr lang="en-US">
                <a:latin typeface="Constantia" pitchFamily="18" charset="0"/>
              </a:rPr>
              <a:t/>
            </a:r>
            <a:br>
              <a:rPr lang="en-US">
                <a:latin typeface="Constantia" pitchFamily="18" charset="0"/>
              </a:rPr>
            </a:br>
            <a:endParaRPr lang="en-US">
              <a:latin typeface="Constantia" pitchFamily="18" charset="0"/>
            </a:endParaRPr>
          </a:p>
        </p:txBody>
      </p:sp>
      <p:pic>
        <p:nvPicPr>
          <p:cNvPr id="30725" name="Picture 5" descr="p-brewbaker.jpg"/>
          <p:cNvPicPr>
            <a:picLocks noChangeAspect="1"/>
          </p:cNvPicPr>
          <p:nvPr/>
        </p:nvPicPr>
        <p:blipFill>
          <a:blip r:embed="rId3"/>
          <a:srcRect/>
          <a:stretch>
            <a:fillRect/>
          </a:stretch>
        </p:blipFill>
        <p:spPr bwMode="auto">
          <a:xfrm>
            <a:off x="2209800" y="5856288"/>
            <a:ext cx="762000" cy="10017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What Does This All Mean? </a:t>
            </a:r>
          </a:p>
        </p:txBody>
      </p:sp>
      <p:pic>
        <p:nvPicPr>
          <p:cNvPr id="132098" name="Picture 2" descr="http://www.thousandtyone.com/blog/content/binary/EmployeesSleepingLikeChildren.gif"/>
          <p:cNvPicPr>
            <a:picLocks noChangeAspect="1" noChangeArrowheads="1"/>
          </p:cNvPicPr>
          <p:nvPr/>
        </p:nvPicPr>
        <p:blipFill>
          <a:blip r:embed="rId3"/>
          <a:srcRect/>
          <a:stretch>
            <a:fillRect/>
          </a:stretch>
        </p:blipFill>
        <p:spPr bwMode="auto">
          <a:xfrm>
            <a:off x="1600200" y="2209800"/>
            <a:ext cx="5334000" cy="3556000"/>
          </a:xfrm>
          <a:prstGeom prst="rect">
            <a:avLst/>
          </a:prstGeom>
          <a:noFill/>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What Does This All Mean? </a:t>
            </a:r>
          </a:p>
        </p:txBody>
      </p:sp>
      <p:sp>
        <p:nvSpPr>
          <p:cNvPr id="31747" name="Content Placeholder 2"/>
          <p:cNvSpPr>
            <a:spLocks noGrp="1"/>
          </p:cNvSpPr>
          <p:nvPr>
            <p:ph idx="1"/>
          </p:nvPr>
        </p:nvSpPr>
        <p:spPr/>
        <p:txBody>
          <a:bodyPr/>
          <a:lstStyle/>
          <a:p>
            <a:pPr eaLnBrk="1" hangingPunct="1"/>
            <a:r>
              <a:rPr lang="en-US" smtClean="0"/>
              <a:t>Honolulu and Hawaii are the most regulated places in America.</a:t>
            </a:r>
          </a:p>
          <a:p>
            <a:pPr eaLnBrk="1" hangingPunct="1"/>
            <a:r>
              <a:rPr lang="en-US" smtClean="0"/>
              <a:t>Without a supply release mechanism, all housing costs will increase.</a:t>
            </a:r>
          </a:p>
          <a:p>
            <a:pPr eaLnBrk="1" hangingPunct="1"/>
            <a:r>
              <a:rPr lang="en-US" smtClean="0"/>
              <a:t>Honolulu will face continuous spiraling price pressure with home prices (and all shelter costs).</a:t>
            </a:r>
          </a:p>
          <a:p>
            <a:pPr eaLnBrk="1" hangingPunct="1"/>
            <a:r>
              <a:rPr lang="en-US" smtClean="0"/>
              <a:t>When people can no longer double up and their quality of life declines, Honolulu’s economy will go into a dislocation period or wages will have to increase rapidly to make up for the imbalance. </a:t>
            </a: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What Is The Solution?</a:t>
            </a:r>
          </a:p>
        </p:txBody>
      </p:sp>
      <p:sp>
        <p:nvSpPr>
          <p:cNvPr id="32771" name="Content Placeholder 2"/>
          <p:cNvSpPr>
            <a:spLocks noGrp="1"/>
          </p:cNvSpPr>
          <p:nvPr>
            <p:ph idx="1"/>
          </p:nvPr>
        </p:nvSpPr>
        <p:spPr/>
        <p:txBody>
          <a:bodyPr/>
          <a:lstStyle/>
          <a:p>
            <a:pPr eaLnBrk="1" hangingPunct="1"/>
            <a:r>
              <a:rPr lang="en-US" dirty="0" smtClean="0"/>
              <a:t>Comprehensive approach must be taken to reform regulatory barriers and streamline the permitting process.</a:t>
            </a:r>
          </a:p>
          <a:p>
            <a:pPr eaLnBrk="1" hangingPunct="1"/>
            <a:r>
              <a:rPr lang="en-US" dirty="0" smtClean="0"/>
              <a:t>Other impediments need to be addressed including infrastructure, tax abatement and subsidy.</a:t>
            </a:r>
          </a:p>
          <a:p>
            <a:pPr eaLnBrk="1" hangingPunct="1"/>
            <a:r>
              <a:rPr lang="en-US" dirty="0" smtClean="0"/>
              <a:t>But how do we do this?</a:t>
            </a: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The Solution</a:t>
            </a:r>
          </a:p>
        </p:txBody>
      </p:sp>
      <p:sp>
        <p:nvSpPr>
          <p:cNvPr id="33795" name="Content Placeholder 2"/>
          <p:cNvSpPr>
            <a:spLocks noGrp="1"/>
          </p:cNvSpPr>
          <p:nvPr>
            <p:ph idx="1"/>
          </p:nvPr>
        </p:nvSpPr>
        <p:spPr/>
        <p:txBody>
          <a:bodyPr/>
          <a:lstStyle/>
          <a:p>
            <a:pPr eaLnBrk="1" hangingPunct="1"/>
            <a:r>
              <a:rPr lang="en-US" dirty="0" smtClean="0"/>
              <a:t>Broad based coalition that can advocate and educate the public and elected officials as to the solutions.</a:t>
            </a:r>
          </a:p>
          <a:p>
            <a:pPr eaLnBrk="1" hangingPunct="1"/>
            <a:r>
              <a:rPr lang="en-US" dirty="0" smtClean="0"/>
              <a:t>Gain the support of business and industry leaders along with as many housing advocates and providers.</a:t>
            </a:r>
          </a:p>
          <a:p>
            <a:pPr eaLnBrk="1" hangingPunct="1"/>
            <a:r>
              <a:rPr lang="en-US" dirty="0" smtClean="0"/>
              <a:t>Strength is in the number of members that can be added and the quality of the business and leaders that support this common mission.</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Conclusion</a:t>
            </a:r>
          </a:p>
        </p:txBody>
      </p:sp>
      <p:sp>
        <p:nvSpPr>
          <p:cNvPr id="34819" name="Content Placeholder 2"/>
          <p:cNvSpPr>
            <a:spLocks noGrp="1"/>
          </p:cNvSpPr>
          <p:nvPr>
            <p:ph idx="1"/>
          </p:nvPr>
        </p:nvSpPr>
        <p:spPr/>
        <p:txBody>
          <a:bodyPr/>
          <a:lstStyle/>
          <a:p>
            <a:pPr eaLnBrk="1" hangingPunct="1"/>
            <a:r>
              <a:rPr lang="en-US" dirty="0" smtClean="0"/>
              <a:t>Honolulu is in a state of crisis!</a:t>
            </a:r>
          </a:p>
          <a:p>
            <a:pPr eaLnBrk="1" hangingPunct="1"/>
            <a:r>
              <a:rPr lang="en-US" dirty="0" smtClean="0"/>
              <a:t>Baby Boomers are retiring and their skills will be difficult to replace.</a:t>
            </a:r>
          </a:p>
          <a:p>
            <a:pPr eaLnBrk="1" hangingPunct="1"/>
            <a:r>
              <a:rPr lang="en-US" dirty="0" smtClean="0"/>
              <a:t>Educated new workers will choose more affordable markets to begin their careers.</a:t>
            </a:r>
          </a:p>
          <a:p>
            <a:pPr eaLnBrk="1" hangingPunct="1"/>
            <a:r>
              <a:rPr lang="en-US" dirty="0" smtClean="0"/>
              <a:t>Qualified workers will seek employment elsewhere or Honolulu Businesses’ will have to significantly raise wages.</a:t>
            </a: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4800" dirty="0" smtClean="0"/>
              <a:t>Honolulu Housing Affordability By Occupation</a:t>
            </a:r>
            <a:endParaRPr lang="en-US" sz="4800" dirty="0"/>
          </a:p>
        </p:txBody>
      </p:sp>
      <p:sp>
        <p:nvSpPr>
          <p:cNvPr id="35843" name="Subtitle 2"/>
          <p:cNvSpPr>
            <a:spLocks noGrp="1"/>
          </p:cNvSpPr>
          <p:nvPr>
            <p:ph type="subTitle" idx="1"/>
          </p:nvPr>
        </p:nvSpPr>
        <p:spPr>
          <a:xfrm>
            <a:off x="533400" y="3228975"/>
            <a:ext cx="7854950" cy="1752600"/>
          </a:xfrm>
        </p:spPr>
        <p:txBody>
          <a:bodyPr/>
          <a:lstStyle/>
          <a:p>
            <a:pPr marR="0" eaLnBrk="1" hangingPunct="1"/>
            <a:r>
              <a:rPr lang="en-US" smtClean="0"/>
              <a:t>Charles P. Wathen</a:t>
            </a:r>
          </a:p>
          <a:p>
            <a:pPr marR="0" eaLnBrk="1" hangingPunct="1"/>
            <a:r>
              <a:rPr lang="en-US" smtClean="0"/>
              <a:t>April 25, 2008</a:t>
            </a:r>
          </a:p>
        </p:txBody>
      </p:sp>
      <p:pic>
        <p:nvPicPr>
          <p:cNvPr id="5" name="Picture 4" descr="Hononlulu Chamber of Commerce.jpg"/>
          <p:cNvPicPr>
            <a:picLocks noChangeAspect="1"/>
          </p:cNvPicPr>
          <p:nvPr/>
        </p:nvPicPr>
        <p:blipFill>
          <a:blip r:embed="rId3"/>
          <a:stretch>
            <a:fillRect/>
          </a:stretch>
        </p:blipFill>
        <p:spPr>
          <a:xfrm>
            <a:off x="685800" y="4876801"/>
            <a:ext cx="7620000" cy="1524000"/>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Current Situation</a:t>
            </a:r>
          </a:p>
        </p:txBody>
      </p:sp>
      <p:sp>
        <p:nvSpPr>
          <p:cNvPr id="11267" name="Content Placeholder 2"/>
          <p:cNvSpPr>
            <a:spLocks noGrp="1"/>
          </p:cNvSpPr>
          <p:nvPr>
            <p:ph idx="1"/>
          </p:nvPr>
        </p:nvSpPr>
        <p:spPr>
          <a:xfrm>
            <a:off x="457200" y="1935163"/>
            <a:ext cx="8305800" cy="4389437"/>
          </a:xfrm>
        </p:spPr>
        <p:txBody>
          <a:bodyPr/>
          <a:lstStyle/>
          <a:p>
            <a:pPr eaLnBrk="1" hangingPunct="1"/>
            <a:r>
              <a:rPr lang="en-US" dirty="0" smtClean="0"/>
              <a:t>77% of homeowners in Honolulu are over the age 0f 52.</a:t>
            </a:r>
          </a:p>
          <a:p>
            <a:pPr eaLnBrk="1" hangingPunct="1"/>
            <a:r>
              <a:rPr lang="en-US" dirty="0" smtClean="0"/>
              <a:t>The first of the baby boomers are eligible for Social Security and are beginning to retire.</a:t>
            </a:r>
          </a:p>
          <a:p>
            <a:pPr eaLnBrk="1" hangingPunct="1"/>
            <a:r>
              <a:rPr lang="en-US" dirty="0" smtClean="0"/>
              <a:t>Demand will be created to replace the retiring workers.</a:t>
            </a:r>
          </a:p>
          <a:p>
            <a:pPr eaLnBrk="1" hangingPunct="1"/>
            <a:r>
              <a:rPr lang="en-US" dirty="0" smtClean="0"/>
              <a:t>Housing prices have risen over </a:t>
            </a:r>
            <a:r>
              <a:rPr lang="en-US" dirty="0" smtClean="0"/>
              <a:t>115% </a:t>
            </a:r>
            <a:r>
              <a:rPr lang="en-US" dirty="0" smtClean="0"/>
              <a:t>while annual income averages have only increased 20-25% over the last 8 years.</a:t>
            </a:r>
          </a:p>
          <a:p>
            <a:pPr eaLnBrk="1" hangingPunct="1"/>
            <a:r>
              <a:rPr lang="en-US" dirty="0" smtClean="0"/>
              <a:t>What does this mean? </a:t>
            </a:r>
            <a:endParaRPr lang="en-US" b="1" dirty="0" smtClean="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Housing Affordability Crisis</a:t>
            </a:r>
          </a:p>
        </p:txBody>
      </p:sp>
      <p:pic>
        <p:nvPicPr>
          <p:cNvPr id="12291" name="Content Placeholder 3" descr="Housing Price 1.jpg"/>
          <p:cNvPicPr>
            <a:picLocks noGrp="1" noChangeAspect="1"/>
          </p:cNvPicPr>
          <p:nvPr>
            <p:ph idx="1"/>
          </p:nvPr>
        </p:nvPicPr>
        <p:blipFill>
          <a:blip r:embed="rId3"/>
          <a:srcRect/>
          <a:stretch>
            <a:fillRect/>
          </a:stretch>
        </p:blipFill>
        <p:spPr>
          <a:xfrm>
            <a:off x="1752600" y="2667000"/>
            <a:ext cx="4953000" cy="3467100"/>
          </a:xfrm>
        </p:spPr>
      </p:pic>
      <p:sp>
        <p:nvSpPr>
          <p:cNvPr id="5" name="Rectangle 4"/>
          <p:cNvSpPr/>
          <p:nvPr/>
        </p:nvSpPr>
        <p:spPr>
          <a:xfrm>
            <a:off x="1752600" y="2667000"/>
            <a:ext cx="3124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Housing Affordability Crisis</a:t>
            </a:r>
          </a:p>
        </p:txBody>
      </p:sp>
      <p:sp>
        <p:nvSpPr>
          <p:cNvPr id="13315" name="Content Placeholder 2"/>
          <p:cNvSpPr>
            <a:spLocks noGrp="1"/>
          </p:cNvSpPr>
          <p:nvPr>
            <p:ph idx="1"/>
          </p:nvPr>
        </p:nvSpPr>
        <p:spPr/>
        <p:txBody>
          <a:bodyPr/>
          <a:lstStyle/>
          <a:p>
            <a:pPr eaLnBrk="1" hangingPunct="1"/>
            <a:r>
              <a:rPr lang="en-US" smtClean="0"/>
              <a:t>New workers to replace the retiring baby boomers </a:t>
            </a:r>
            <a:r>
              <a:rPr lang="en-US" b="1" smtClean="0"/>
              <a:t>cannot</a:t>
            </a:r>
            <a:r>
              <a:rPr lang="en-US" smtClean="0"/>
              <a:t> afford to purchase or rent housing in Honolulu.</a:t>
            </a:r>
          </a:p>
          <a:p>
            <a:pPr eaLnBrk="1" hangingPunct="1"/>
            <a:r>
              <a:rPr lang="en-US" smtClean="0"/>
              <a:t>There are many markets across the country where the new workers </a:t>
            </a:r>
            <a:r>
              <a:rPr lang="en-US" b="1" smtClean="0"/>
              <a:t>can</a:t>
            </a:r>
            <a:r>
              <a:rPr lang="en-US" smtClean="0"/>
              <a:t> afford to purchase or rent housing.</a:t>
            </a:r>
          </a:p>
          <a:p>
            <a:pPr eaLnBrk="1" hangingPunct="1"/>
            <a:r>
              <a:rPr lang="en-US" smtClean="0"/>
              <a:t>Rents will continue to increase until they are more in line with the value of homes and condos, further worsening the problem.</a:t>
            </a:r>
          </a:p>
          <a:p>
            <a:pPr eaLnBrk="1" hangingPunct="1"/>
            <a:r>
              <a:rPr lang="en-US" smtClean="0"/>
              <a:t>There are options, but regulatory barriers are preventing possible solutions.</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smtClean="0"/>
              <a:t>The Analysis</a:t>
            </a:r>
            <a:endParaRPr/>
          </a:p>
        </p:txBody>
      </p:sp>
      <p:sp>
        <p:nvSpPr>
          <p:cNvPr id="14339" name="Text Placeholder 4"/>
          <p:cNvSpPr>
            <a:spLocks noGrp="1"/>
          </p:cNvSpPr>
          <p:nvPr>
            <p:ph type="body" idx="1"/>
          </p:nvPr>
        </p:nvSpPr>
        <p:spPr>
          <a:xfrm>
            <a:off x="530225" y="2705100"/>
            <a:ext cx="7772400" cy="1509713"/>
          </a:xfrm>
        </p:spPr>
        <p:txBody>
          <a:bodyPr/>
          <a:lstStyle/>
          <a:p>
            <a:pPr eaLnBrk="1" hangingPunct="1"/>
            <a:endParaRPr lang="en-US" smtClean="0"/>
          </a:p>
        </p:txBody>
      </p:sp>
      <p:pic>
        <p:nvPicPr>
          <p:cNvPr id="14340" name="Picture 5" descr="Analysis.jpg"/>
          <p:cNvPicPr>
            <a:picLocks noChangeAspect="1"/>
          </p:cNvPicPr>
          <p:nvPr/>
        </p:nvPicPr>
        <p:blipFill>
          <a:blip r:embed="rId3" cstate="print"/>
          <a:srcRect/>
          <a:stretch>
            <a:fillRect/>
          </a:stretch>
        </p:blipFill>
        <p:spPr bwMode="auto">
          <a:xfrm>
            <a:off x="2895600" y="4229100"/>
            <a:ext cx="2895600" cy="21717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smtClean="0"/>
              <a:t>The Analysis</a:t>
            </a:r>
          </a:p>
        </p:txBody>
      </p:sp>
      <p:sp>
        <p:nvSpPr>
          <p:cNvPr id="15363" name="Content Placeholder 4"/>
          <p:cNvSpPr>
            <a:spLocks noGrp="1"/>
          </p:cNvSpPr>
          <p:nvPr>
            <p:ph idx="1"/>
          </p:nvPr>
        </p:nvSpPr>
        <p:spPr/>
        <p:txBody>
          <a:bodyPr/>
          <a:lstStyle/>
          <a:p>
            <a:pPr eaLnBrk="1" hangingPunct="1"/>
            <a:r>
              <a:rPr lang="en-US" smtClean="0"/>
              <a:t>How many job holders by occupation does it take to afford the median house, condo or rental in Honolulu for the years 2000, 2003, 2006 and 2008 by various occupations.</a:t>
            </a:r>
          </a:p>
          <a:p>
            <a:pPr eaLnBrk="1" hangingPunct="1"/>
            <a:r>
              <a:rPr lang="en-US" smtClean="0"/>
              <a:t>The analysis has been performed for the Honolulu area (data is also available for the combined non-metro markets of Kauai, Maui and Hawaii).</a:t>
            </a:r>
          </a:p>
          <a:p>
            <a:pPr eaLnBrk="1" hangingPunct="1"/>
            <a:r>
              <a:rPr lang="en-US" smtClean="0"/>
              <a:t>Separate analyses are performed for Single-Family Housing, Condominium and Rental.</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The Analysis Cont.</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Job categories and salaries are provided by the Bureau of Labor Statistics and include 5 income strata's (over 2,500 possibilities) including 10</a:t>
            </a:r>
            <a:r>
              <a:rPr lang="en-US" baseline="30000" dirty="0" smtClean="0"/>
              <a:t>th</a:t>
            </a:r>
            <a:r>
              <a:rPr lang="en-US" dirty="0" smtClean="0"/>
              <a:t> percentile, 25</a:t>
            </a:r>
            <a:r>
              <a:rPr lang="en-US" baseline="30000" dirty="0" smtClean="0"/>
              <a:t>th</a:t>
            </a:r>
            <a:r>
              <a:rPr lang="en-US" dirty="0" smtClean="0"/>
              <a:t> percentile, median, 75</a:t>
            </a:r>
            <a:r>
              <a:rPr lang="en-US" baseline="30000" dirty="0" smtClean="0"/>
              <a:t>th</a:t>
            </a:r>
            <a:r>
              <a:rPr lang="en-US" dirty="0" smtClean="0"/>
              <a:t> percentile and 90</a:t>
            </a:r>
            <a:r>
              <a:rPr lang="en-US" baseline="30000" dirty="0" smtClean="0"/>
              <a:t>th</a:t>
            </a:r>
            <a:r>
              <a:rPr lang="en-US" dirty="0" smtClean="0"/>
              <a:t> percentile.</a:t>
            </a:r>
          </a:p>
          <a:p>
            <a:pPr marL="274320" indent="-274320" eaLnBrk="1" fontAlgn="auto" hangingPunct="1">
              <a:spcAft>
                <a:spcPts val="0"/>
              </a:spcAft>
              <a:buClr>
                <a:schemeClr val="accent3"/>
              </a:buClr>
              <a:buFont typeface="Wingdings 2"/>
              <a:buChar char=""/>
              <a:defRPr/>
            </a:pPr>
            <a:r>
              <a:rPr lang="en-US" dirty="0" smtClean="0"/>
              <a:t>Affordability of the single-family housing, condo or rent is formulated based on liberal underwriting standards (single-family housing and condo) and fair market rents (rents).</a:t>
            </a:r>
          </a:p>
          <a:p>
            <a:pPr marL="274320" indent="-274320" eaLnBrk="1" fontAlgn="auto" hangingPunct="1">
              <a:spcAft>
                <a:spcPts val="0"/>
              </a:spcAft>
              <a:buClr>
                <a:schemeClr val="accent3"/>
              </a:buClr>
              <a:buFont typeface="Wingdings 2"/>
              <a:buChar char=""/>
              <a:defRPr/>
            </a:pPr>
            <a:r>
              <a:rPr lang="en-US" dirty="0" smtClean="0"/>
              <a:t>Median house price (single-family housing and condo) is provided by Honolulu Board of Realtor’s Statistics.</a:t>
            </a:r>
          </a:p>
          <a:p>
            <a:pPr marL="274320" indent="-274320" eaLnBrk="1" fontAlgn="auto" hangingPunct="1">
              <a:spcAft>
                <a:spcPts val="0"/>
              </a:spcAft>
              <a:buClr>
                <a:schemeClr val="accent3"/>
              </a:buClr>
              <a:buFont typeface="Wingdings 2"/>
              <a:buChar char=""/>
              <a:defRPr/>
            </a:pPr>
            <a:r>
              <a:rPr lang="en-US" dirty="0" smtClean="0"/>
              <a:t>Fair Market Rents are provided by the Department of Housing and Urban Development (HUD).</a:t>
            </a:r>
            <a:endParaRPr lang="en-US"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9230</TotalTime>
  <Words>2880</Words>
  <Application>Microsoft Office PowerPoint</Application>
  <PresentationFormat>On-screen Show (4:3)</PresentationFormat>
  <Paragraphs>1016</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Flow</vt:lpstr>
      <vt:lpstr>Worksheet</vt:lpstr>
      <vt:lpstr>Microsoft Office Excel 97-2003 Worksheet</vt:lpstr>
      <vt:lpstr>Microsoft Office Excel Worksheet</vt:lpstr>
      <vt:lpstr>Honolulu Housing Affordability By Occupation</vt:lpstr>
      <vt:lpstr>Next Endangered Species?</vt:lpstr>
      <vt:lpstr>Overview</vt:lpstr>
      <vt:lpstr>Current Situation</vt:lpstr>
      <vt:lpstr>Housing Affordability Crisis</vt:lpstr>
      <vt:lpstr>Housing Affordability Crisis</vt:lpstr>
      <vt:lpstr>The Analysis</vt:lpstr>
      <vt:lpstr>The Analysis</vt:lpstr>
      <vt:lpstr>The Analysis Cont.</vt:lpstr>
      <vt:lpstr>Analysis Sample</vt:lpstr>
      <vt:lpstr>Single-Family Housing Market – 3 Bedroom</vt:lpstr>
      <vt:lpstr>Single-Family Housing Summary</vt:lpstr>
      <vt:lpstr>Single-Family Housing Affordability By Occupants</vt:lpstr>
      <vt:lpstr>Single-Family Housing Conclusion</vt:lpstr>
      <vt:lpstr>Condominium Market – 1.75 Bedroom</vt:lpstr>
      <vt:lpstr>Condominium Summary</vt:lpstr>
      <vt:lpstr>Condominium Affordability By Occupants</vt:lpstr>
      <vt:lpstr>Condominium Conclusion</vt:lpstr>
      <vt:lpstr>Rental Market –  3 Bedroom</vt:lpstr>
      <vt:lpstr>Rental Summary</vt:lpstr>
      <vt:lpstr>Rental Affordability By Occupants</vt:lpstr>
      <vt:lpstr>Rental Conclusion</vt:lpstr>
      <vt:lpstr>Analysis Summary - 2008</vt:lpstr>
      <vt:lpstr>Analysis Summary - 2008</vt:lpstr>
      <vt:lpstr>Are College Graduates Staying in Hawaii?</vt:lpstr>
      <vt:lpstr>Where Else Can A Worker Afford To Live?</vt:lpstr>
      <vt:lpstr>Where Else Can A Worker Afford To Live?</vt:lpstr>
      <vt:lpstr>Where Else Can A Worker Afford To Live?</vt:lpstr>
      <vt:lpstr>What Does This All Mean?</vt:lpstr>
      <vt:lpstr>What Does This All Mean?</vt:lpstr>
      <vt:lpstr>What Does This All Mean? </vt:lpstr>
      <vt:lpstr>What Does This All Mean? </vt:lpstr>
      <vt:lpstr>What Is The Solution?</vt:lpstr>
      <vt:lpstr>The Solution</vt:lpstr>
      <vt:lpstr>Conclusion</vt:lpstr>
      <vt:lpstr>Honolulu Housing Affordability By Occupation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Lubeck</dc:creator>
  <cp:lastModifiedBy>Robert Lubeck</cp:lastModifiedBy>
  <cp:revision>757</cp:revision>
  <dcterms:created xsi:type="dcterms:W3CDTF">2008-04-21T21:24:20Z</dcterms:created>
  <dcterms:modified xsi:type="dcterms:W3CDTF">2008-09-24T21:08:43Z</dcterms:modified>
</cp:coreProperties>
</file>